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3" r:id="rId1"/>
  </p:sldMasterIdLst>
  <p:sldIdLst>
    <p:sldId id="256" r:id="rId2"/>
    <p:sldId id="257" r:id="rId3"/>
    <p:sldId id="271" r:id="rId4"/>
    <p:sldId id="270" r:id="rId5"/>
    <p:sldId id="259" r:id="rId6"/>
    <p:sldId id="273" r:id="rId7"/>
    <p:sldId id="267" r:id="rId8"/>
    <p:sldId id="269" r:id="rId9"/>
    <p:sldId id="262" r:id="rId10"/>
    <p:sldId id="260" r:id="rId11"/>
    <p:sldId id="261" r:id="rId12"/>
    <p:sldId id="264" r:id="rId13"/>
    <p:sldId id="272" r:id="rId14"/>
    <p:sldId id="265" r:id="rId15"/>
    <p:sldId id="266"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ilja Kojic" initials="BK" lastIdx="1" clrIdx="0">
    <p:extLst>
      <p:ext uri="{19B8F6BF-5375-455C-9EA6-DF929625EA0E}">
        <p15:presenceInfo xmlns="" xmlns:p15="http://schemas.microsoft.com/office/powerpoint/2012/main" userId="Bilja Kojic"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41" d="100"/>
          <a:sy n="41" d="100"/>
        </p:scale>
        <p:origin x="-372"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A4B53A7-3209-46A6-9454-F38EAC8F11E7}" type="datetimeFigureOut">
              <a:rPr lang="en-US" smtClean="0"/>
              <a:t>6/20/2020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CE633F-9882-4A5C-83A2-1109D0C73261}" type="slidenum">
              <a:rPr lang="en-US" smtClean="0"/>
              <a:t>‹#›</a:t>
            </a:fld>
            <a:endParaRPr lang="en-US"/>
          </a:p>
        </p:txBody>
      </p:sp>
    </p:spTree>
    <p:extLst>
      <p:ext uri="{BB962C8B-B14F-4D97-AF65-F5344CB8AC3E}">
        <p14:creationId xmlns:p14="http://schemas.microsoft.com/office/powerpoint/2010/main" val="11796434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A4B53A7-3209-46A6-9454-F38EAC8F11E7}" type="datetimeFigureOut">
              <a:rPr lang="en-US" smtClean="0"/>
              <a:pPr/>
              <a:t>6/20/2020</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CE633F-9882-4A5C-83A2-1109D0C73261}" type="slidenum">
              <a:rPr lang="en-US" smtClean="0"/>
              <a:pPr/>
              <a:t>‹#›</a:t>
            </a:fld>
            <a:endParaRPr lang="en-US"/>
          </a:p>
        </p:txBody>
      </p:sp>
    </p:spTree>
    <p:extLst>
      <p:ext uri="{BB962C8B-B14F-4D97-AF65-F5344CB8AC3E}">
        <p14:creationId xmlns:p14="http://schemas.microsoft.com/office/powerpoint/2010/main" val="2106716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6A4B53A7-3209-46A6-9454-F38EAC8F11E7}" type="datetimeFigureOut">
              <a:rPr lang="en-US" smtClean="0"/>
              <a:pPr/>
              <a:t>6/20/2020</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CE633F-9882-4A5C-83A2-1109D0C73261}" type="slidenum">
              <a:rPr lang="en-US" smtClean="0"/>
              <a:pPr/>
              <a:t>‹#›</a:t>
            </a:fld>
            <a:endParaRPr lang="en-US"/>
          </a:p>
        </p:txBody>
      </p:sp>
    </p:spTree>
    <p:extLst>
      <p:ext uri="{BB962C8B-B14F-4D97-AF65-F5344CB8AC3E}">
        <p14:creationId xmlns:p14="http://schemas.microsoft.com/office/powerpoint/2010/main" val="21320889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6A4B53A7-3209-46A6-9454-F38EAC8F11E7}" type="datetimeFigureOut">
              <a:rPr lang="en-US" smtClean="0"/>
              <a:pPr/>
              <a:t>6/20/2020</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CE633F-9882-4A5C-83A2-1109D0C73261}" type="slidenum">
              <a:rPr lang="en-US" smtClean="0"/>
              <a:pPr/>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9091034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A4B53A7-3209-46A6-9454-F38EAC8F11E7}" type="datetimeFigureOut">
              <a:rPr lang="en-US" smtClean="0"/>
              <a:pPr/>
              <a:t>6/20/2020</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CE633F-9882-4A5C-83A2-1109D0C73261}" type="slidenum">
              <a:rPr lang="en-US" smtClean="0"/>
              <a:pPr/>
              <a:t>‹#›</a:t>
            </a:fld>
            <a:endParaRPr lang="en-US"/>
          </a:p>
        </p:txBody>
      </p:sp>
    </p:spTree>
    <p:extLst>
      <p:ext uri="{BB962C8B-B14F-4D97-AF65-F5344CB8AC3E}">
        <p14:creationId xmlns:p14="http://schemas.microsoft.com/office/powerpoint/2010/main" val="39532267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6A4B53A7-3209-46A6-9454-F38EAC8F11E7}" type="datetimeFigureOut">
              <a:rPr lang="en-US" smtClean="0"/>
              <a:pPr/>
              <a:t>6/20/2020</a:t>
            </a:fld>
            <a:endParaRPr lang="en-US" dirty="0"/>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CE633F-9882-4A5C-83A2-1109D0C73261}" type="slidenum">
              <a:rPr lang="en-US" smtClean="0"/>
              <a:pPr/>
              <a:t>‹#›</a:t>
            </a:fld>
            <a:endParaRPr lang="en-US"/>
          </a:p>
        </p:txBody>
      </p:sp>
    </p:spTree>
    <p:extLst>
      <p:ext uri="{BB962C8B-B14F-4D97-AF65-F5344CB8AC3E}">
        <p14:creationId xmlns:p14="http://schemas.microsoft.com/office/powerpoint/2010/main" val="29645009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6A4B53A7-3209-46A6-9454-F38EAC8F11E7}" type="datetimeFigureOut">
              <a:rPr lang="en-US" smtClean="0"/>
              <a:pPr/>
              <a:t>6/20/2020</a:t>
            </a:fld>
            <a:endParaRPr lang="en-US" dirty="0"/>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CE633F-9882-4A5C-83A2-1109D0C73261}" type="slidenum">
              <a:rPr lang="en-US" smtClean="0"/>
              <a:pPr/>
              <a:t>‹#›</a:t>
            </a:fld>
            <a:endParaRPr lang="en-US"/>
          </a:p>
        </p:txBody>
      </p:sp>
    </p:spTree>
    <p:extLst>
      <p:ext uri="{BB962C8B-B14F-4D97-AF65-F5344CB8AC3E}">
        <p14:creationId xmlns:p14="http://schemas.microsoft.com/office/powerpoint/2010/main" val="34748432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A4B53A7-3209-46A6-9454-F38EAC8F11E7}" type="datetimeFigureOut">
              <a:rPr lang="en-US" smtClean="0"/>
              <a:t>6/20/2020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CE633F-9882-4A5C-83A2-1109D0C73261}" type="slidenum">
              <a:rPr lang="en-US" smtClean="0"/>
              <a:t>‹#›</a:t>
            </a:fld>
            <a:endParaRPr lang="en-US"/>
          </a:p>
        </p:txBody>
      </p:sp>
    </p:spTree>
    <p:extLst>
      <p:ext uri="{BB962C8B-B14F-4D97-AF65-F5344CB8AC3E}">
        <p14:creationId xmlns:p14="http://schemas.microsoft.com/office/powerpoint/2010/main" val="28780866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A4B53A7-3209-46A6-9454-F38EAC8F11E7}" type="datetimeFigureOut">
              <a:rPr lang="en-US" smtClean="0"/>
              <a:t>6/20/2020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CE633F-9882-4A5C-83A2-1109D0C73261}" type="slidenum">
              <a:rPr lang="en-US" smtClean="0"/>
              <a:t>‹#›</a:t>
            </a:fld>
            <a:endParaRPr lang="en-US"/>
          </a:p>
        </p:txBody>
      </p:sp>
    </p:spTree>
    <p:extLst>
      <p:ext uri="{BB962C8B-B14F-4D97-AF65-F5344CB8AC3E}">
        <p14:creationId xmlns:p14="http://schemas.microsoft.com/office/powerpoint/2010/main" val="784878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6A4B53A7-3209-46A6-9454-F38EAC8F11E7}" type="datetimeFigureOut">
              <a:rPr lang="en-US" smtClean="0"/>
              <a:t>6/20/2020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CE633F-9882-4A5C-83A2-1109D0C73261}" type="slidenum">
              <a:rPr lang="en-US" smtClean="0"/>
              <a:t>‹#›</a:t>
            </a:fld>
            <a:endParaRPr lang="en-US"/>
          </a:p>
        </p:txBody>
      </p:sp>
    </p:spTree>
    <p:extLst>
      <p:ext uri="{BB962C8B-B14F-4D97-AF65-F5344CB8AC3E}">
        <p14:creationId xmlns:p14="http://schemas.microsoft.com/office/powerpoint/2010/main" val="175122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A4B53A7-3209-46A6-9454-F38EAC8F11E7}" type="datetimeFigureOut">
              <a:rPr lang="en-US" smtClean="0"/>
              <a:t>6/20/2020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CE633F-9882-4A5C-83A2-1109D0C73261}" type="slidenum">
              <a:rPr lang="en-US" smtClean="0"/>
              <a:t>‹#›</a:t>
            </a:fld>
            <a:endParaRPr lang="en-US"/>
          </a:p>
        </p:txBody>
      </p:sp>
    </p:spTree>
    <p:extLst>
      <p:ext uri="{BB962C8B-B14F-4D97-AF65-F5344CB8AC3E}">
        <p14:creationId xmlns:p14="http://schemas.microsoft.com/office/powerpoint/2010/main" val="3814540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A4B53A7-3209-46A6-9454-F38EAC8F11E7}" type="datetimeFigureOut">
              <a:rPr lang="en-US" smtClean="0"/>
              <a:t>6/20/2020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CE633F-9882-4A5C-83A2-1109D0C73261}" type="slidenum">
              <a:rPr lang="en-US" smtClean="0"/>
              <a:t>‹#›</a:t>
            </a:fld>
            <a:endParaRPr lang="en-US"/>
          </a:p>
        </p:txBody>
      </p:sp>
    </p:spTree>
    <p:extLst>
      <p:ext uri="{BB962C8B-B14F-4D97-AF65-F5344CB8AC3E}">
        <p14:creationId xmlns:p14="http://schemas.microsoft.com/office/powerpoint/2010/main" val="495624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A4B53A7-3209-46A6-9454-F38EAC8F11E7}" type="datetimeFigureOut">
              <a:rPr lang="en-US" smtClean="0"/>
              <a:t>6/20/2020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CE633F-9882-4A5C-83A2-1109D0C73261}" type="slidenum">
              <a:rPr lang="en-US" smtClean="0"/>
              <a:t>‹#›</a:t>
            </a:fld>
            <a:endParaRPr lang="en-US"/>
          </a:p>
        </p:txBody>
      </p:sp>
    </p:spTree>
    <p:extLst>
      <p:ext uri="{BB962C8B-B14F-4D97-AF65-F5344CB8AC3E}">
        <p14:creationId xmlns:p14="http://schemas.microsoft.com/office/powerpoint/2010/main" val="2893052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6A4B53A7-3209-46A6-9454-F38EAC8F11E7}" type="datetimeFigureOut">
              <a:rPr lang="en-US" smtClean="0"/>
              <a:t>6/20/2020</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27CE633F-9882-4A5C-83A2-1109D0C73261}" type="slidenum">
              <a:rPr lang="en-US" smtClean="0"/>
              <a:t>‹#›</a:t>
            </a:fld>
            <a:endParaRPr lang="en-US"/>
          </a:p>
        </p:txBody>
      </p:sp>
    </p:spTree>
    <p:extLst>
      <p:ext uri="{BB962C8B-B14F-4D97-AF65-F5344CB8AC3E}">
        <p14:creationId xmlns:p14="http://schemas.microsoft.com/office/powerpoint/2010/main" val="4212153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6A4B53A7-3209-46A6-9454-F38EAC8F11E7}" type="datetimeFigureOut">
              <a:rPr lang="en-US" smtClean="0"/>
              <a:t>6/20/2020</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27CE633F-9882-4A5C-83A2-1109D0C73261}" type="slidenum">
              <a:rPr lang="en-US" smtClean="0"/>
              <a:t>‹#›</a:t>
            </a:fld>
            <a:endParaRPr lang="en-US"/>
          </a:p>
        </p:txBody>
      </p:sp>
    </p:spTree>
    <p:extLst>
      <p:ext uri="{BB962C8B-B14F-4D97-AF65-F5344CB8AC3E}">
        <p14:creationId xmlns:p14="http://schemas.microsoft.com/office/powerpoint/2010/main" val="2049235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6A4B53A7-3209-46A6-9454-F38EAC8F11E7}" type="datetimeFigureOut">
              <a:rPr lang="en-US" smtClean="0"/>
              <a:t>6/20/2020</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27CE633F-9882-4A5C-83A2-1109D0C73261}" type="slidenum">
              <a:rPr lang="en-US" smtClean="0"/>
              <a:t>‹#›</a:t>
            </a:fld>
            <a:endParaRPr lang="en-US"/>
          </a:p>
        </p:txBody>
      </p:sp>
    </p:spTree>
    <p:extLst>
      <p:ext uri="{BB962C8B-B14F-4D97-AF65-F5344CB8AC3E}">
        <p14:creationId xmlns:p14="http://schemas.microsoft.com/office/powerpoint/2010/main" val="23565095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A4B53A7-3209-46A6-9454-F38EAC8F11E7}" type="datetimeFigureOut">
              <a:rPr lang="en-US" smtClean="0"/>
              <a:t>6/20/2020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CE633F-9882-4A5C-83A2-1109D0C73261}" type="slidenum">
              <a:rPr lang="en-US" smtClean="0"/>
              <a:t>‹#›</a:t>
            </a:fld>
            <a:endParaRPr lang="en-US"/>
          </a:p>
        </p:txBody>
      </p:sp>
    </p:spTree>
    <p:extLst>
      <p:ext uri="{BB962C8B-B14F-4D97-AF65-F5344CB8AC3E}">
        <p14:creationId xmlns:p14="http://schemas.microsoft.com/office/powerpoint/2010/main" val="2821782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6A4B53A7-3209-46A6-9454-F38EAC8F11E7}" type="datetimeFigureOut">
              <a:rPr lang="en-US" smtClean="0"/>
              <a:pPr/>
              <a:t>6/20/2020</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1452758103"/>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 id="2147483829" r:id="rId16"/>
    <p:sldLayoutId id="2147483830"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5.xml"/><Relationship Id="rId4" Type="http://schemas.openxmlformats.org/officeDocument/2006/relationships/image" Target="../media/image40.jpeg"/></Relationships>
</file>

<file path=ppt/slides/_rels/slide1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openxmlformats.org/officeDocument/2006/relationships/hyperlink" Target="https://www.opsteobrazovanje.in.rs/sta-znaci/mozaik/" TargetMode="External"/><Relationship Id="rId13" Type="http://schemas.openxmlformats.org/officeDocument/2006/relationships/image" Target="../media/image43.jpg"/><Relationship Id="rId3" Type="http://schemas.openxmlformats.org/officeDocument/2006/relationships/hyperlink" Target="https://sr.wikipedia.org/sr-ec/%D0%9C%D0%BE%D0%B7%D0%B0%D0%B8%D0%BA" TargetMode="External"/><Relationship Id="rId7" Type="http://schemas.openxmlformats.org/officeDocument/2006/relationships/hyperlink" Target="https://www.teachervision.com/mosaics" TargetMode="External"/><Relationship Id="rId12" Type="http://schemas.openxmlformats.org/officeDocument/2006/relationships/hyperlink" Target="https://www.rasen.rs/2017/02/tajna-zlatnog-preseka-veza-izmedju-kulture-lepenskog-vira-vince-srednjovekovne-srpske-kulture/#.XkZ0zihKjIU" TargetMode="External"/><Relationship Id="rId2" Type="http://schemas.openxmlformats.org/officeDocument/2006/relationships/hyperlink" Target="http://blog.b92.net/text/2332/Umetnost-mozaika/" TargetMode="External"/><Relationship Id="rId1" Type="http://schemas.openxmlformats.org/officeDocument/2006/relationships/slideLayout" Target="../slideLayouts/slideLayout5.xml"/><Relationship Id="rId6" Type="http://schemas.openxmlformats.org/officeDocument/2006/relationships/hyperlink" Target="https://www.juznevesti.com/Kultura/Mozaici-stari-1700-godina-najzad-pred-ocima-javnosti.sr.html" TargetMode="External"/><Relationship Id="rId11" Type="http://schemas.openxmlformats.org/officeDocument/2006/relationships/hyperlink" Target="http://www.svevlad.org.rs/povesnica/lepenski_vir/lv_sestarenje.htm" TargetMode="External"/><Relationship Id="rId5" Type="http://schemas.openxmlformats.org/officeDocument/2006/relationships/hyperlink" Target="https://mozaikmamako.wordpress.com/2011/11/23/mozaik-tehnika/" TargetMode="External"/><Relationship Id="rId10" Type="http://schemas.openxmlformats.org/officeDocument/2006/relationships/hyperlink" Target="http://www.svevlad.org.rs/povesnica/lepenski_vir/ristic_lepenski.html" TargetMode="External"/><Relationship Id="rId4" Type="http://schemas.openxmlformats.org/officeDocument/2006/relationships/hyperlink" Target="http://www.rts.rs/page/stories/sr/story/16/kultura/2411676/mozaik-u-crkvi-svetog-djordja---raskos-u-15000-nijansi-boja.html" TargetMode="External"/><Relationship Id="rId9" Type="http://schemas.openxmlformats.org/officeDocument/2006/relationships/hyperlink" Target="http://otacmilic.com/kako-je-tekla-izrada-i-odbrana-doktorata-o-lepenskom-viru/"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5.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5.xml"/><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26.jp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5.xml"/><Relationship Id="rId5" Type="http://schemas.openxmlformats.org/officeDocument/2006/relationships/image" Target="../media/image36.jpeg"/><Relationship Id="rId4" Type="http://schemas.openxmlformats.org/officeDocument/2006/relationships/image" Target="../media/image3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92D7834-7251-4883-B8CF-2772E4F5E478}"/>
              </a:ext>
            </a:extLst>
          </p:cNvPr>
          <p:cNvSpPr>
            <a:spLocks noGrp="1"/>
          </p:cNvSpPr>
          <p:nvPr>
            <p:ph type="ctrTitle"/>
          </p:nvPr>
        </p:nvSpPr>
        <p:spPr>
          <a:xfrm>
            <a:off x="540928" y="337929"/>
            <a:ext cx="9649994" cy="1928193"/>
          </a:xfrm>
        </p:spPr>
        <p:txBody>
          <a:bodyPr anchor="t">
            <a:normAutofit/>
          </a:bodyPr>
          <a:lstStyle/>
          <a:p>
            <a:pPr algn="r"/>
            <a:r>
              <a:rPr lang="sr-Latn-RS" sz="4800" dirty="0" smtClean="0">
                <a:solidFill>
                  <a:srgbClr val="FF0000"/>
                </a:solidFill>
              </a:rPr>
              <a:t>Mosaic</a:t>
            </a:r>
            <a:r>
              <a:rPr lang="sr-Latn-RS" sz="4800" dirty="0">
                <a:solidFill>
                  <a:srgbClr val="FF0000"/>
                </a:solidFill>
              </a:rPr>
              <a:t/>
            </a:r>
            <a:br>
              <a:rPr lang="sr-Latn-RS" sz="4800" dirty="0">
                <a:solidFill>
                  <a:srgbClr val="FF0000"/>
                </a:solidFill>
              </a:rPr>
            </a:br>
            <a:r>
              <a:rPr lang="sr-Latn-RS" sz="4800" dirty="0" smtClean="0">
                <a:solidFill>
                  <a:srgbClr val="FF0000"/>
                </a:solidFill>
              </a:rPr>
              <a:t>Lepenski vir</a:t>
            </a:r>
            <a:endParaRPr lang="en-US" sz="4800" dirty="0">
              <a:solidFill>
                <a:srgbClr val="FF0000"/>
              </a:solidFill>
            </a:endParaRPr>
          </a:p>
        </p:txBody>
      </p:sp>
      <p:sp>
        <p:nvSpPr>
          <p:cNvPr id="3" name="Subtitle 2">
            <a:extLst>
              <a:ext uri="{FF2B5EF4-FFF2-40B4-BE49-F238E27FC236}">
                <a16:creationId xmlns="" xmlns:a16="http://schemas.microsoft.com/office/drawing/2014/main" id="{C3579B77-746E-4218-BD89-87AF5E62DBE9}"/>
              </a:ext>
            </a:extLst>
          </p:cNvPr>
          <p:cNvSpPr>
            <a:spLocks noGrp="1"/>
          </p:cNvSpPr>
          <p:nvPr>
            <p:ph type="subTitle" idx="1"/>
          </p:nvPr>
        </p:nvSpPr>
        <p:spPr>
          <a:xfrm>
            <a:off x="457200" y="337930"/>
            <a:ext cx="4591878" cy="6182142"/>
          </a:xfrm>
        </p:spPr>
        <p:txBody>
          <a:bodyPr>
            <a:noAutofit/>
          </a:bodyPr>
          <a:lstStyle/>
          <a:p>
            <a:pPr algn="r"/>
            <a:r>
              <a:rPr lang="sr-Latn-RS" sz="2000" b="1" dirty="0" smtClean="0">
                <a:solidFill>
                  <a:srgbClr val="FF0000"/>
                </a:solidFill>
              </a:rPr>
              <a:t>Project</a:t>
            </a:r>
            <a:endParaRPr lang="sr-Latn-RS" sz="2000" b="1" dirty="0">
              <a:solidFill>
                <a:srgbClr val="FF0000"/>
              </a:solidFill>
            </a:endParaRPr>
          </a:p>
          <a:p>
            <a:pPr algn="r"/>
            <a:r>
              <a:rPr lang="sr-Latn-RS" sz="2000" b="1" dirty="0" smtClean="0">
                <a:solidFill>
                  <a:srgbClr val="FF0000"/>
                </a:solidFill>
              </a:rPr>
              <a:t>Elementary school „Vuk karadžić“, belgrade</a:t>
            </a:r>
            <a:endParaRPr lang="sr-Cyrl-RS" sz="2000" dirty="0">
              <a:solidFill>
                <a:srgbClr val="FFC000"/>
              </a:solidFill>
            </a:endParaRPr>
          </a:p>
          <a:p>
            <a:pPr algn="r"/>
            <a:r>
              <a:rPr lang="sr-Latn-RS" sz="2000" b="1" dirty="0" smtClean="0">
                <a:solidFill>
                  <a:srgbClr val="FFC000"/>
                </a:solidFill>
              </a:rPr>
              <a:t>Project authors:</a:t>
            </a:r>
            <a:endParaRPr lang="sr-Latn-RS" sz="2000" b="1" dirty="0">
              <a:solidFill>
                <a:srgbClr val="FFC000"/>
              </a:solidFill>
            </a:endParaRPr>
          </a:p>
          <a:p>
            <a:pPr algn="r"/>
            <a:r>
              <a:rPr lang="sr-Cyrl-RS" sz="2000" dirty="0" smtClean="0">
                <a:solidFill>
                  <a:schemeClr val="tx1"/>
                </a:solidFill>
              </a:rPr>
              <a:t> </a:t>
            </a:r>
            <a:r>
              <a:rPr lang="en-US" dirty="0">
                <a:solidFill>
                  <a:srgbClr val="002060"/>
                </a:solidFill>
              </a:rPr>
              <a:t>Nikola </a:t>
            </a:r>
            <a:r>
              <a:rPr lang="en-US" dirty="0" err="1">
                <a:solidFill>
                  <a:srgbClr val="002060"/>
                </a:solidFill>
              </a:rPr>
              <a:t>Šaranović</a:t>
            </a:r>
            <a:r>
              <a:rPr lang="en-US" dirty="0">
                <a:solidFill>
                  <a:srgbClr val="002060"/>
                </a:solidFill>
              </a:rPr>
              <a:t>, 7th grade </a:t>
            </a:r>
            <a:r>
              <a:rPr lang="en-US" dirty="0" err="1">
                <a:solidFill>
                  <a:srgbClr val="002060"/>
                </a:solidFill>
              </a:rPr>
              <a:t>Sofija</a:t>
            </a:r>
            <a:r>
              <a:rPr lang="en-US" dirty="0">
                <a:solidFill>
                  <a:srgbClr val="002060"/>
                </a:solidFill>
              </a:rPr>
              <a:t> </a:t>
            </a:r>
            <a:r>
              <a:rPr lang="en-US" dirty="0" err="1">
                <a:solidFill>
                  <a:srgbClr val="002060"/>
                </a:solidFill>
              </a:rPr>
              <a:t>Stojanović</a:t>
            </a:r>
            <a:r>
              <a:rPr lang="en-US" dirty="0">
                <a:solidFill>
                  <a:srgbClr val="002060"/>
                </a:solidFill>
              </a:rPr>
              <a:t>, 7th grade </a:t>
            </a:r>
            <a:r>
              <a:rPr lang="en-US" dirty="0" err="1">
                <a:solidFill>
                  <a:srgbClr val="002060"/>
                </a:solidFill>
              </a:rPr>
              <a:t>Anja</a:t>
            </a:r>
            <a:r>
              <a:rPr lang="en-US" dirty="0">
                <a:solidFill>
                  <a:srgbClr val="002060"/>
                </a:solidFill>
              </a:rPr>
              <a:t> </a:t>
            </a:r>
            <a:r>
              <a:rPr lang="en-US" dirty="0" err="1">
                <a:solidFill>
                  <a:srgbClr val="002060"/>
                </a:solidFill>
              </a:rPr>
              <a:t>Radošević</a:t>
            </a:r>
            <a:r>
              <a:rPr lang="en-US" dirty="0">
                <a:solidFill>
                  <a:srgbClr val="002060"/>
                </a:solidFill>
              </a:rPr>
              <a:t>, 8th grade </a:t>
            </a:r>
            <a:r>
              <a:rPr lang="en-US" dirty="0" err="1">
                <a:solidFill>
                  <a:srgbClr val="002060"/>
                </a:solidFill>
              </a:rPr>
              <a:t>Nadja</a:t>
            </a:r>
            <a:r>
              <a:rPr lang="en-US" dirty="0">
                <a:solidFill>
                  <a:srgbClr val="002060"/>
                </a:solidFill>
              </a:rPr>
              <a:t> </a:t>
            </a:r>
            <a:r>
              <a:rPr lang="en-US" dirty="0" err="1">
                <a:solidFill>
                  <a:srgbClr val="002060"/>
                </a:solidFill>
              </a:rPr>
              <a:t>Radošević</a:t>
            </a:r>
            <a:r>
              <a:rPr lang="en-US" dirty="0">
                <a:solidFill>
                  <a:srgbClr val="002060"/>
                </a:solidFill>
              </a:rPr>
              <a:t>, 8th grade Tara </a:t>
            </a:r>
            <a:r>
              <a:rPr lang="en-US" dirty="0" err="1">
                <a:solidFill>
                  <a:srgbClr val="002060"/>
                </a:solidFill>
              </a:rPr>
              <a:t>Takić</a:t>
            </a:r>
            <a:r>
              <a:rPr lang="en-US" dirty="0">
                <a:solidFill>
                  <a:srgbClr val="002060"/>
                </a:solidFill>
              </a:rPr>
              <a:t>, 8th grade Lena </a:t>
            </a:r>
            <a:r>
              <a:rPr lang="en-US" dirty="0" err="1">
                <a:solidFill>
                  <a:srgbClr val="002060"/>
                </a:solidFill>
              </a:rPr>
              <a:t>Vračević</a:t>
            </a:r>
            <a:r>
              <a:rPr lang="en-US" dirty="0">
                <a:solidFill>
                  <a:srgbClr val="002060"/>
                </a:solidFill>
              </a:rPr>
              <a:t>, 8th grade </a:t>
            </a:r>
            <a:endParaRPr lang="sr-Latn-RS" dirty="0" smtClean="0">
              <a:solidFill>
                <a:srgbClr val="002060"/>
              </a:solidFill>
            </a:endParaRPr>
          </a:p>
          <a:p>
            <a:pPr algn="r"/>
            <a:r>
              <a:rPr lang="en-US" dirty="0" smtClean="0">
                <a:solidFill>
                  <a:srgbClr val="002060"/>
                </a:solidFill>
              </a:rPr>
              <a:t>Students </a:t>
            </a:r>
            <a:r>
              <a:rPr lang="en-US" dirty="0">
                <a:solidFill>
                  <a:srgbClr val="002060"/>
                </a:solidFill>
              </a:rPr>
              <a:t>of the class: V-3, VI-3, VI-4, VII-3, VII- 4, VIII-3, VIII-4</a:t>
            </a:r>
            <a:endParaRPr lang="en-US" sz="2000" dirty="0" smtClean="0">
              <a:solidFill>
                <a:srgbClr val="002060"/>
              </a:solidFill>
            </a:endParaRPr>
          </a:p>
          <a:p>
            <a:pPr algn="r"/>
            <a:endParaRPr lang="sr-Cyrl-RS" sz="2000" dirty="0">
              <a:solidFill>
                <a:srgbClr val="FFC000"/>
              </a:solidFill>
            </a:endParaRPr>
          </a:p>
          <a:p>
            <a:pPr algn="r"/>
            <a:r>
              <a:rPr lang="sr-Latn-RS" sz="2000" b="1" dirty="0" smtClean="0">
                <a:solidFill>
                  <a:srgbClr val="FFC000"/>
                </a:solidFill>
              </a:rPr>
              <a:t>Project mentors:</a:t>
            </a:r>
            <a:endParaRPr lang="sr-Latn-RS" sz="2000" b="1" dirty="0">
              <a:solidFill>
                <a:srgbClr val="FFC000"/>
              </a:solidFill>
            </a:endParaRPr>
          </a:p>
          <a:p>
            <a:pPr algn="r"/>
            <a:r>
              <a:rPr lang="sr-Latn-RS" sz="2000" dirty="0" smtClean="0">
                <a:solidFill>
                  <a:srgbClr val="002060"/>
                </a:solidFill>
              </a:rPr>
              <a:t>Biljana kojić</a:t>
            </a:r>
            <a:endParaRPr lang="sr-Cyrl-RS" sz="2000" dirty="0">
              <a:solidFill>
                <a:srgbClr val="002060"/>
              </a:solidFill>
            </a:endParaRPr>
          </a:p>
          <a:p>
            <a:pPr algn="r"/>
            <a:r>
              <a:rPr lang="sr-Latn-RS" dirty="0" smtClean="0">
                <a:solidFill>
                  <a:srgbClr val="002060"/>
                </a:solidFill>
              </a:rPr>
              <a:t>Marina Lakčević</a:t>
            </a:r>
            <a:endParaRPr lang="en-US" sz="2000" dirty="0">
              <a:solidFill>
                <a:srgbClr val="002060"/>
              </a:solidFill>
            </a:endParaRPr>
          </a:p>
        </p:txBody>
      </p:sp>
      <p:pic>
        <p:nvPicPr>
          <p:cNvPr id="6" name="Picture 5">
            <a:extLst>
              <a:ext uri="{FF2B5EF4-FFF2-40B4-BE49-F238E27FC236}">
                <a16:creationId xmlns="" xmlns:a16="http://schemas.microsoft.com/office/drawing/2014/main" id="{241640EF-3D42-4D5E-9EC3-ABFB041301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07896" y="1996753"/>
            <a:ext cx="3564013" cy="4752016"/>
          </a:xfrm>
          <a:prstGeom prst="rect">
            <a:avLst/>
          </a:prstGeom>
        </p:spPr>
      </p:pic>
      <p:sp>
        <p:nvSpPr>
          <p:cNvPr id="7" name="Rectangle 6">
            <a:extLst>
              <a:ext uri="{FF2B5EF4-FFF2-40B4-BE49-F238E27FC236}">
                <a16:creationId xmlns="" xmlns:a16="http://schemas.microsoft.com/office/drawing/2014/main" id="{C55C14E7-E89B-43C8-8B1B-C00BD921C8B3}"/>
              </a:ext>
            </a:extLst>
          </p:cNvPr>
          <p:cNvSpPr/>
          <p:nvPr/>
        </p:nvSpPr>
        <p:spPr>
          <a:xfrm>
            <a:off x="2333684" y="6335404"/>
            <a:ext cx="4924746" cy="369332"/>
          </a:xfrm>
          <a:prstGeom prst="rect">
            <a:avLst/>
          </a:prstGeom>
        </p:spPr>
        <p:txBody>
          <a:bodyPr wrap="none">
            <a:spAutoFit/>
          </a:bodyPr>
          <a:lstStyle/>
          <a:p>
            <a:r>
              <a:rPr lang="en-US" dirty="0">
                <a:solidFill>
                  <a:srgbClr val="002060"/>
                </a:solidFill>
              </a:rPr>
              <a:t>Model in paper version, work by Tara </a:t>
            </a:r>
            <a:r>
              <a:rPr lang="en-US" dirty="0" err="1">
                <a:solidFill>
                  <a:srgbClr val="002060"/>
                </a:solidFill>
              </a:rPr>
              <a:t>Takić</a:t>
            </a:r>
            <a:endParaRPr lang="en-US" dirty="0">
              <a:solidFill>
                <a:srgbClr val="002060"/>
              </a:solidFill>
            </a:endParaRPr>
          </a:p>
        </p:txBody>
      </p:sp>
    </p:spTree>
    <p:extLst>
      <p:ext uri="{BB962C8B-B14F-4D97-AF65-F5344CB8AC3E}">
        <p14:creationId xmlns:p14="http://schemas.microsoft.com/office/powerpoint/2010/main" val="23939891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3D9CDEB-9988-4C61-8FFF-14F233D99E27}"/>
              </a:ext>
            </a:extLst>
          </p:cNvPr>
          <p:cNvSpPr>
            <a:spLocks noGrp="1"/>
          </p:cNvSpPr>
          <p:nvPr>
            <p:ph type="title"/>
          </p:nvPr>
        </p:nvSpPr>
        <p:spPr>
          <a:xfrm>
            <a:off x="304801" y="185530"/>
            <a:ext cx="10707756" cy="1152940"/>
          </a:xfrm>
        </p:spPr>
        <p:txBody>
          <a:bodyPr/>
          <a:lstStyle/>
          <a:p>
            <a:pPr algn="ctr"/>
            <a:r>
              <a:rPr lang="en-US" dirty="0" err="1"/>
              <a:t>Lepenski</a:t>
            </a:r>
            <a:r>
              <a:rPr lang="en-US" dirty="0"/>
              <a:t> </a:t>
            </a:r>
            <a:r>
              <a:rPr lang="en-US" dirty="0" err="1"/>
              <a:t>vir</a:t>
            </a:r>
            <a:r>
              <a:rPr lang="en-US" dirty="0"/>
              <a:t>-historical data</a:t>
            </a:r>
            <a:endParaRPr lang="en-US" dirty="0"/>
          </a:p>
        </p:txBody>
      </p:sp>
      <p:sp>
        <p:nvSpPr>
          <p:cNvPr id="3" name="Text Placeholder 2">
            <a:extLst>
              <a:ext uri="{FF2B5EF4-FFF2-40B4-BE49-F238E27FC236}">
                <a16:creationId xmlns="" xmlns:a16="http://schemas.microsoft.com/office/drawing/2014/main" id="{F7871DA7-6657-4749-817B-3B76096F6FA2}"/>
              </a:ext>
            </a:extLst>
          </p:cNvPr>
          <p:cNvSpPr>
            <a:spLocks noGrp="1"/>
          </p:cNvSpPr>
          <p:nvPr>
            <p:ph type="body" idx="1"/>
          </p:nvPr>
        </p:nvSpPr>
        <p:spPr>
          <a:xfrm>
            <a:off x="265043" y="808383"/>
            <a:ext cx="5830955" cy="1789043"/>
          </a:xfrm>
        </p:spPr>
        <p:txBody>
          <a:bodyPr/>
          <a:lstStyle/>
          <a:p>
            <a:endParaRPr lang="sr-Cyrl-RS" dirty="0">
              <a:solidFill>
                <a:srgbClr val="002060"/>
              </a:solidFill>
            </a:endParaRPr>
          </a:p>
          <a:p>
            <a:endParaRPr lang="sr-Cyrl-RS" dirty="0">
              <a:solidFill>
                <a:srgbClr val="002060"/>
              </a:solidFill>
            </a:endParaRPr>
          </a:p>
          <a:p>
            <a:endParaRPr lang="sr-Cyrl-RS" dirty="0">
              <a:solidFill>
                <a:srgbClr val="002060"/>
              </a:solidFill>
            </a:endParaRPr>
          </a:p>
          <a:p>
            <a:endParaRPr lang="sr-Cyrl-RS" dirty="0">
              <a:solidFill>
                <a:srgbClr val="002060"/>
              </a:solidFill>
            </a:endParaRPr>
          </a:p>
          <a:p>
            <a:r>
              <a:rPr lang="en-US" sz="2000" dirty="0">
                <a:solidFill>
                  <a:srgbClr val="002060"/>
                </a:solidFill>
              </a:rPr>
              <a:t>During the work on the project, we learned that </a:t>
            </a:r>
            <a:r>
              <a:rPr lang="en-US" sz="2000" dirty="0" err="1">
                <a:solidFill>
                  <a:srgbClr val="002060"/>
                </a:solidFill>
              </a:rPr>
              <a:t>Lepenci</a:t>
            </a:r>
            <a:r>
              <a:rPr lang="en-US" sz="2000" dirty="0">
                <a:solidFill>
                  <a:srgbClr val="002060"/>
                </a:solidFill>
              </a:rPr>
              <a:t> overcame all adversity by working together and we recognized the necessity of teamwork in our team</a:t>
            </a:r>
            <a:r>
              <a:rPr lang="en-US" sz="2000" dirty="0" smtClean="0">
                <a:solidFill>
                  <a:srgbClr val="002060"/>
                </a:solidFill>
              </a:rPr>
              <a:t>.</a:t>
            </a:r>
            <a:endParaRPr lang="en-US" dirty="0">
              <a:solidFill>
                <a:srgbClr val="002060"/>
              </a:solidFill>
            </a:endParaRPr>
          </a:p>
        </p:txBody>
      </p:sp>
      <p:pic>
        <p:nvPicPr>
          <p:cNvPr id="8" name="Content Placeholder 7">
            <a:extLst>
              <a:ext uri="{FF2B5EF4-FFF2-40B4-BE49-F238E27FC236}">
                <a16:creationId xmlns="" xmlns:a16="http://schemas.microsoft.com/office/drawing/2014/main" id="{9846701A-24FD-4714-A850-19146D4CF15A}"/>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50574" y="2729952"/>
            <a:ext cx="5380383" cy="3953628"/>
          </a:xfrm>
        </p:spPr>
      </p:pic>
      <p:sp>
        <p:nvSpPr>
          <p:cNvPr id="5" name="Text Placeholder 4">
            <a:extLst>
              <a:ext uri="{FF2B5EF4-FFF2-40B4-BE49-F238E27FC236}">
                <a16:creationId xmlns="" xmlns:a16="http://schemas.microsoft.com/office/drawing/2014/main" id="{644A648F-9B98-4213-BBEC-8404FAA1E2A9}"/>
              </a:ext>
            </a:extLst>
          </p:cNvPr>
          <p:cNvSpPr>
            <a:spLocks noGrp="1"/>
          </p:cNvSpPr>
          <p:nvPr>
            <p:ph type="body" sz="quarter" idx="3"/>
          </p:nvPr>
        </p:nvSpPr>
        <p:spPr>
          <a:xfrm>
            <a:off x="6095998" y="1173848"/>
            <a:ext cx="5791201" cy="694710"/>
          </a:xfrm>
        </p:spPr>
        <p:txBody>
          <a:bodyPr/>
          <a:lstStyle/>
          <a:p>
            <a:pPr algn="ctr"/>
            <a:r>
              <a:rPr lang="en-US" b="1" dirty="0">
                <a:solidFill>
                  <a:srgbClr val="C00000"/>
                </a:solidFill>
              </a:rPr>
              <a:t>The oldest discovered organized human settlement</a:t>
            </a:r>
            <a:endParaRPr lang="en-US" b="1" dirty="0">
              <a:solidFill>
                <a:srgbClr val="C00000"/>
              </a:solidFill>
            </a:endParaRPr>
          </a:p>
        </p:txBody>
      </p:sp>
      <p:sp>
        <p:nvSpPr>
          <p:cNvPr id="6" name="Content Placeholder 5">
            <a:extLst>
              <a:ext uri="{FF2B5EF4-FFF2-40B4-BE49-F238E27FC236}">
                <a16:creationId xmlns="" xmlns:a16="http://schemas.microsoft.com/office/drawing/2014/main" id="{04C7CC85-CB42-48E1-B43D-8D5F52ACDCE4}"/>
              </a:ext>
            </a:extLst>
          </p:cNvPr>
          <p:cNvSpPr>
            <a:spLocks noGrp="1"/>
          </p:cNvSpPr>
          <p:nvPr>
            <p:ph sz="quarter" idx="4"/>
          </p:nvPr>
        </p:nvSpPr>
        <p:spPr>
          <a:xfrm>
            <a:off x="5830957" y="1868558"/>
            <a:ext cx="6096000" cy="4803912"/>
          </a:xfrm>
        </p:spPr>
        <p:txBody>
          <a:bodyPr>
            <a:normAutofit/>
          </a:bodyPr>
          <a:lstStyle/>
          <a:p>
            <a:r>
              <a:rPr lang="en-US" sz="2000" dirty="0" err="1">
                <a:solidFill>
                  <a:srgbClr val="002060"/>
                </a:solidFill>
              </a:rPr>
              <a:t>Lepenski</a:t>
            </a:r>
            <a:r>
              <a:rPr lang="en-US" sz="2000" dirty="0">
                <a:solidFill>
                  <a:srgbClr val="002060"/>
                </a:solidFill>
              </a:rPr>
              <a:t> </a:t>
            </a:r>
            <a:r>
              <a:rPr lang="en-US" sz="2000" dirty="0" err="1">
                <a:solidFill>
                  <a:srgbClr val="002060"/>
                </a:solidFill>
              </a:rPr>
              <a:t>vir</a:t>
            </a:r>
            <a:r>
              <a:rPr lang="en-US" sz="2000" dirty="0">
                <a:solidFill>
                  <a:srgbClr val="002060"/>
                </a:solidFill>
              </a:rPr>
              <a:t> is a significant archeological site on the bank of the Danube in the </a:t>
            </a:r>
            <a:r>
              <a:rPr lang="en-US" sz="2000" dirty="0" err="1">
                <a:solidFill>
                  <a:srgbClr val="002060"/>
                </a:solidFill>
              </a:rPr>
              <a:t>Đerdap</a:t>
            </a:r>
            <a:r>
              <a:rPr lang="en-US" sz="2000" dirty="0">
                <a:solidFill>
                  <a:srgbClr val="002060"/>
                </a:solidFill>
              </a:rPr>
              <a:t> gorge (discovered in 1965). The culture of </a:t>
            </a:r>
            <a:r>
              <a:rPr lang="en-US" sz="2000" dirty="0" err="1">
                <a:solidFill>
                  <a:srgbClr val="002060"/>
                </a:solidFill>
              </a:rPr>
              <a:t>Lepenski</a:t>
            </a:r>
            <a:r>
              <a:rPr lang="en-US" sz="2000" dirty="0">
                <a:solidFill>
                  <a:srgbClr val="002060"/>
                </a:solidFill>
              </a:rPr>
              <a:t> </a:t>
            </a:r>
            <a:r>
              <a:rPr lang="en-US" sz="2000" dirty="0" err="1">
                <a:solidFill>
                  <a:srgbClr val="002060"/>
                </a:solidFill>
              </a:rPr>
              <a:t>vir</a:t>
            </a:r>
            <a:r>
              <a:rPr lang="en-US" sz="2000" dirty="0">
                <a:solidFill>
                  <a:srgbClr val="002060"/>
                </a:solidFill>
              </a:rPr>
              <a:t> began to develop around 7000 BC, so that the place itself was intensively inhabited in the period from 6300 to 5500 BC. On the life of the inhabitants of </a:t>
            </a:r>
            <a:r>
              <a:rPr lang="en-US" sz="2000" dirty="0" err="1">
                <a:solidFill>
                  <a:srgbClr val="002060"/>
                </a:solidFill>
              </a:rPr>
              <a:t>Lepenski</a:t>
            </a:r>
            <a:r>
              <a:rPr lang="en-US" sz="2000" dirty="0">
                <a:solidFill>
                  <a:srgbClr val="002060"/>
                </a:solidFill>
              </a:rPr>
              <a:t> </a:t>
            </a:r>
            <a:r>
              <a:rPr lang="en-US" sz="2000" dirty="0" err="1">
                <a:solidFill>
                  <a:srgbClr val="002060"/>
                </a:solidFill>
              </a:rPr>
              <a:t>vir</a:t>
            </a:r>
            <a:r>
              <a:rPr lang="en-US" sz="2000" dirty="0">
                <a:solidFill>
                  <a:srgbClr val="002060"/>
                </a:solidFill>
              </a:rPr>
              <a:t>, based on material historical sources, the famous archaeologist </a:t>
            </a:r>
            <a:r>
              <a:rPr lang="en-US" sz="2000" dirty="0" err="1">
                <a:solidFill>
                  <a:srgbClr val="002060"/>
                </a:solidFill>
              </a:rPr>
              <a:t>Dragoslav</a:t>
            </a:r>
            <a:r>
              <a:rPr lang="en-US" sz="2000" dirty="0">
                <a:solidFill>
                  <a:srgbClr val="002060"/>
                </a:solidFill>
              </a:rPr>
              <a:t> </a:t>
            </a:r>
            <a:r>
              <a:rPr lang="en-US" sz="2000" dirty="0" err="1">
                <a:solidFill>
                  <a:srgbClr val="002060"/>
                </a:solidFill>
              </a:rPr>
              <a:t>Srejović</a:t>
            </a:r>
            <a:r>
              <a:rPr lang="en-US" sz="2000" dirty="0">
                <a:solidFill>
                  <a:srgbClr val="002060"/>
                </a:solidFill>
              </a:rPr>
              <a:t> noted: </a:t>
            </a:r>
            <a:r>
              <a:rPr lang="en-US" sz="2000" b="1" dirty="0">
                <a:solidFill>
                  <a:srgbClr val="002060"/>
                </a:solidFill>
              </a:rPr>
              <a:t>"Everyday life of the inhabitants was extremely difficult ... The strength and skills of an individual were not enough for such a fight. It took a joint effort to find the spoils . </a:t>
            </a:r>
            <a:r>
              <a:rPr lang="en-US" sz="2000" b="1" dirty="0" smtClean="0">
                <a:solidFill>
                  <a:srgbClr val="002060"/>
                </a:solidFill>
              </a:rPr>
              <a:t>"</a:t>
            </a:r>
            <a:endParaRPr lang="en-US" sz="2000" b="1" dirty="0">
              <a:solidFill>
                <a:srgbClr val="002060"/>
              </a:solidFill>
            </a:endParaRPr>
          </a:p>
          <a:p>
            <a:endParaRPr lang="en-US" dirty="0"/>
          </a:p>
        </p:txBody>
      </p:sp>
    </p:spTree>
    <p:extLst>
      <p:ext uri="{BB962C8B-B14F-4D97-AF65-F5344CB8AC3E}">
        <p14:creationId xmlns:p14="http://schemas.microsoft.com/office/powerpoint/2010/main" val="17719810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D80BB8-DEA9-449C-B059-EBB620BDF562}"/>
              </a:ext>
            </a:extLst>
          </p:cNvPr>
          <p:cNvSpPr>
            <a:spLocks noGrp="1"/>
          </p:cNvSpPr>
          <p:nvPr>
            <p:ph type="title"/>
          </p:nvPr>
        </p:nvSpPr>
        <p:spPr>
          <a:xfrm>
            <a:off x="821634" y="374205"/>
            <a:ext cx="9229199" cy="686969"/>
          </a:xfrm>
        </p:spPr>
        <p:txBody>
          <a:bodyPr/>
          <a:lstStyle/>
          <a:p>
            <a:pPr algn="ctr"/>
            <a:r>
              <a:rPr lang="en-US" b="1" dirty="0" err="1">
                <a:solidFill>
                  <a:srgbClr val="C00000"/>
                </a:solidFill>
              </a:rPr>
              <a:t>Lepenski</a:t>
            </a:r>
            <a:r>
              <a:rPr lang="en-US" b="1" dirty="0">
                <a:solidFill>
                  <a:srgbClr val="C00000"/>
                </a:solidFill>
              </a:rPr>
              <a:t> </a:t>
            </a:r>
            <a:r>
              <a:rPr lang="en-US" b="1" dirty="0" err="1">
                <a:solidFill>
                  <a:srgbClr val="C00000"/>
                </a:solidFill>
              </a:rPr>
              <a:t>vir</a:t>
            </a:r>
            <a:r>
              <a:rPr lang="en-US" b="1" dirty="0">
                <a:solidFill>
                  <a:srgbClr val="C00000"/>
                </a:solidFill>
              </a:rPr>
              <a:t>-biology</a:t>
            </a:r>
            <a:endParaRPr lang="en-US" b="1" dirty="0">
              <a:solidFill>
                <a:srgbClr val="C00000"/>
              </a:solidFill>
            </a:endParaRPr>
          </a:p>
        </p:txBody>
      </p:sp>
      <p:sp>
        <p:nvSpPr>
          <p:cNvPr id="3" name="Text Placeholder 2">
            <a:extLst>
              <a:ext uri="{FF2B5EF4-FFF2-40B4-BE49-F238E27FC236}">
                <a16:creationId xmlns="" xmlns:a16="http://schemas.microsoft.com/office/drawing/2014/main" id="{9B2D8E83-9BBC-403F-9084-D5CE5D3ECB60}"/>
              </a:ext>
            </a:extLst>
          </p:cNvPr>
          <p:cNvSpPr>
            <a:spLocks noGrp="1"/>
          </p:cNvSpPr>
          <p:nvPr>
            <p:ph type="body" idx="1"/>
          </p:nvPr>
        </p:nvSpPr>
        <p:spPr>
          <a:xfrm>
            <a:off x="649357" y="1149625"/>
            <a:ext cx="4786877" cy="572949"/>
          </a:xfrm>
        </p:spPr>
        <p:txBody>
          <a:bodyPr/>
          <a:lstStyle/>
          <a:p>
            <a:pPr algn="ctr"/>
            <a:r>
              <a:rPr lang="en-US" b="1" dirty="0">
                <a:solidFill>
                  <a:srgbClr val="002060"/>
                </a:solidFill>
              </a:rPr>
              <a:t>Way of </a:t>
            </a:r>
            <a:r>
              <a:rPr lang="sr-Latn-RS" b="1" smtClean="0">
                <a:solidFill>
                  <a:srgbClr val="002060"/>
                </a:solidFill>
              </a:rPr>
              <a:t>feeding</a:t>
            </a:r>
            <a:endParaRPr lang="en-US" b="1" dirty="0">
              <a:solidFill>
                <a:srgbClr val="002060"/>
              </a:solidFill>
            </a:endParaRPr>
          </a:p>
        </p:txBody>
      </p:sp>
      <p:sp>
        <p:nvSpPr>
          <p:cNvPr id="4" name="Content Placeholder 3">
            <a:extLst>
              <a:ext uri="{FF2B5EF4-FFF2-40B4-BE49-F238E27FC236}">
                <a16:creationId xmlns="" xmlns:a16="http://schemas.microsoft.com/office/drawing/2014/main" id="{9CA32A54-1F3F-429F-A0AD-5B3C9DC04075}"/>
              </a:ext>
            </a:extLst>
          </p:cNvPr>
          <p:cNvSpPr>
            <a:spLocks noGrp="1"/>
          </p:cNvSpPr>
          <p:nvPr>
            <p:ph sz="half" idx="2"/>
          </p:nvPr>
        </p:nvSpPr>
        <p:spPr>
          <a:xfrm>
            <a:off x="175659" y="1759016"/>
            <a:ext cx="5416757" cy="4853819"/>
          </a:xfrm>
        </p:spPr>
        <p:txBody>
          <a:bodyPr>
            <a:normAutofit fontScale="92500" lnSpcReduction="10000"/>
          </a:bodyPr>
          <a:lstStyle/>
          <a:p>
            <a:pPr marL="0" indent="0">
              <a:buNone/>
            </a:pPr>
            <a:r>
              <a:rPr lang="en-US" dirty="0">
                <a:solidFill>
                  <a:srgbClr val="002060"/>
                </a:solidFill>
              </a:rPr>
              <a:t>By researching the population and way of life in the oldest organized human settlement, we learned:</a:t>
            </a:r>
          </a:p>
          <a:p>
            <a:pPr marL="0" indent="0">
              <a:buNone/>
            </a:pPr>
            <a:r>
              <a:rPr lang="en-US" dirty="0">
                <a:solidFill>
                  <a:srgbClr val="002060"/>
                </a:solidFill>
              </a:rPr>
              <a:t>The population that then inhabited these areas was surrounded by a rich selection of terrestrial and aquatic organisms. There were still no clay pots for preparing food, but the food was thermally processed by roasting on a spit (in the center of gravity of the floor base, a stone was placed, there was a </a:t>
            </a:r>
            <a:r>
              <a:rPr lang="en-US" dirty="0" err="1">
                <a:solidFill>
                  <a:srgbClr val="002060"/>
                </a:solidFill>
              </a:rPr>
              <a:t>soho</a:t>
            </a:r>
            <a:r>
              <a:rPr lang="en-US" dirty="0">
                <a:solidFill>
                  <a:srgbClr val="002060"/>
                </a:solidFill>
              </a:rPr>
              <a:t> tree with a sledgehammer on which the caught animal was baked).</a:t>
            </a:r>
          </a:p>
          <a:p>
            <a:pPr marL="0" indent="0">
              <a:buNone/>
            </a:pPr>
            <a:r>
              <a:rPr lang="en-US" dirty="0">
                <a:solidFill>
                  <a:srgbClr val="002060"/>
                </a:solidFill>
              </a:rPr>
              <a:t>The habitat was rich in large animals: deer, wild boar, bear, and the Danube was rich in fish: carp, catfish and especially important cod.</a:t>
            </a:r>
          </a:p>
          <a:p>
            <a:pPr marL="0" indent="0">
              <a:buNone/>
            </a:pPr>
            <a:r>
              <a:rPr lang="en-US" dirty="0">
                <a:solidFill>
                  <a:srgbClr val="002060"/>
                </a:solidFill>
              </a:rPr>
              <a:t>Our famous mathematician </a:t>
            </a:r>
            <a:r>
              <a:rPr lang="en-US" dirty="0" err="1">
                <a:solidFill>
                  <a:srgbClr val="002060"/>
                </a:solidFill>
              </a:rPr>
              <a:t>Mihajlo</a:t>
            </a:r>
            <a:r>
              <a:rPr lang="en-US" dirty="0">
                <a:solidFill>
                  <a:srgbClr val="002060"/>
                </a:solidFill>
              </a:rPr>
              <a:t> </a:t>
            </a:r>
            <a:r>
              <a:rPr lang="en-US" dirty="0" err="1">
                <a:solidFill>
                  <a:srgbClr val="002060"/>
                </a:solidFill>
              </a:rPr>
              <a:t>Petrović</a:t>
            </a:r>
            <a:r>
              <a:rPr lang="en-US" dirty="0">
                <a:solidFill>
                  <a:srgbClr val="002060"/>
                </a:solidFill>
              </a:rPr>
              <a:t> Alas researched the fish of the Danube.</a:t>
            </a:r>
            <a:endParaRPr lang="sr-Cyrl-RS" dirty="0"/>
          </a:p>
          <a:p>
            <a:pPr marL="0" indent="0">
              <a:buNone/>
            </a:pPr>
            <a:endParaRPr lang="sr-Cyrl-RS" dirty="0"/>
          </a:p>
          <a:p>
            <a:pPr marL="0" indent="0">
              <a:buNone/>
            </a:pPr>
            <a:endParaRPr lang="sr-Cyrl-RS" dirty="0"/>
          </a:p>
        </p:txBody>
      </p:sp>
      <p:sp>
        <p:nvSpPr>
          <p:cNvPr id="5" name="Text Placeholder 4">
            <a:extLst>
              <a:ext uri="{FF2B5EF4-FFF2-40B4-BE49-F238E27FC236}">
                <a16:creationId xmlns="" xmlns:a16="http://schemas.microsoft.com/office/drawing/2014/main" id="{AB3BBD81-F4CD-4CB4-9E25-CECA701C7515}"/>
              </a:ext>
            </a:extLst>
          </p:cNvPr>
          <p:cNvSpPr>
            <a:spLocks noGrp="1"/>
          </p:cNvSpPr>
          <p:nvPr>
            <p:ph type="body" sz="quarter" idx="3"/>
          </p:nvPr>
        </p:nvSpPr>
        <p:spPr>
          <a:xfrm>
            <a:off x="7885043" y="1061175"/>
            <a:ext cx="3472070" cy="650394"/>
          </a:xfrm>
        </p:spPr>
        <p:txBody>
          <a:bodyPr/>
          <a:lstStyle/>
          <a:p>
            <a:r>
              <a:rPr lang="en-US" b="1" dirty="0">
                <a:solidFill>
                  <a:srgbClr val="002060"/>
                </a:solidFill>
              </a:rPr>
              <a:t>Brain and Mosaic</a:t>
            </a:r>
            <a:endParaRPr lang="en-US" dirty="0"/>
          </a:p>
        </p:txBody>
      </p:sp>
      <p:sp>
        <p:nvSpPr>
          <p:cNvPr id="6" name="Content Placeholder 5">
            <a:extLst>
              <a:ext uri="{FF2B5EF4-FFF2-40B4-BE49-F238E27FC236}">
                <a16:creationId xmlns="" xmlns:a16="http://schemas.microsoft.com/office/drawing/2014/main" id="{2EB327CF-8D10-44C7-88A7-4A44AFE55385}"/>
              </a:ext>
            </a:extLst>
          </p:cNvPr>
          <p:cNvSpPr>
            <a:spLocks noGrp="1"/>
          </p:cNvSpPr>
          <p:nvPr>
            <p:ph sz="quarter" idx="4"/>
          </p:nvPr>
        </p:nvSpPr>
        <p:spPr>
          <a:xfrm>
            <a:off x="6051922" y="1855304"/>
            <a:ext cx="5964418" cy="4411433"/>
          </a:xfrm>
        </p:spPr>
        <p:txBody>
          <a:bodyPr>
            <a:normAutofit/>
          </a:bodyPr>
          <a:lstStyle/>
          <a:p>
            <a:r>
              <a:rPr lang="en-US" sz="1900" dirty="0">
                <a:solidFill>
                  <a:srgbClr val="002060"/>
                </a:solidFill>
              </a:rPr>
              <a:t>Based on genetic research of </a:t>
            </a:r>
            <a:r>
              <a:rPr lang="en-US" sz="1900" dirty="0" err="1">
                <a:solidFill>
                  <a:srgbClr val="002060"/>
                </a:solidFill>
              </a:rPr>
              <a:t>halpogroups</a:t>
            </a:r>
            <a:r>
              <a:rPr lang="en-US" sz="1900" dirty="0">
                <a:solidFill>
                  <a:srgbClr val="002060"/>
                </a:solidFill>
              </a:rPr>
              <a:t> ( </a:t>
            </a:r>
            <a:r>
              <a:rPr lang="en-US" sz="1900" dirty="0" err="1">
                <a:solidFill>
                  <a:srgbClr val="002060"/>
                </a:solidFill>
              </a:rPr>
              <a:t>halpogroup</a:t>
            </a:r>
            <a:r>
              <a:rPr lang="en-US" sz="1900" dirty="0">
                <a:solidFill>
                  <a:srgbClr val="002060"/>
                </a:solidFill>
              </a:rPr>
              <a:t> is a part of the population that has a common ancestral line and based on that the movement of people through space and time along the male line is monitored), it contains a </a:t>
            </a:r>
            <a:r>
              <a:rPr lang="en-US" sz="1900" dirty="0" err="1">
                <a:solidFill>
                  <a:srgbClr val="002060"/>
                </a:solidFill>
              </a:rPr>
              <a:t>halpogroup</a:t>
            </a:r>
            <a:r>
              <a:rPr lang="en-US" sz="1900" dirty="0">
                <a:solidFill>
                  <a:srgbClr val="002060"/>
                </a:solidFill>
              </a:rPr>
              <a:t> of Neolithic people from Europe east</a:t>
            </a:r>
            <a:r>
              <a:rPr lang="en-US" sz="1900" dirty="0" smtClean="0">
                <a:solidFill>
                  <a:srgbClr val="002060"/>
                </a:solidFill>
              </a:rPr>
              <a:t>.</a:t>
            </a:r>
            <a:r>
              <a:rPr lang="sr-Cyrl-RS" sz="1900" dirty="0" smtClean="0">
                <a:solidFill>
                  <a:srgbClr val="002060"/>
                </a:solidFill>
              </a:rPr>
              <a:t>                                </a:t>
            </a:r>
            <a:r>
              <a:rPr lang="sr-Latn-RS" sz="1900" dirty="0" smtClean="0">
                <a:solidFill>
                  <a:srgbClr val="002060"/>
                </a:solidFill>
              </a:rPr>
              <a:t>                                   </a:t>
            </a:r>
            <a:r>
              <a:rPr lang="sr-Latn-RS" sz="1700" dirty="0" smtClean="0">
                <a:solidFill>
                  <a:srgbClr val="002060"/>
                </a:solidFill>
              </a:rPr>
              <a:t>                         </a:t>
            </a:r>
            <a:r>
              <a:rPr lang="sr-Cyrl-RS" sz="1700" dirty="0" smtClean="0">
                <a:solidFill>
                  <a:srgbClr val="002060"/>
                </a:solidFill>
              </a:rPr>
              <a:t> </a:t>
            </a:r>
            <a:endParaRPr lang="en-US" dirty="0"/>
          </a:p>
        </p:txBody>
      </p:sp>
      <p:pic>
        <p:nvPicPr>
          <p:cNvPr id="8" name="Picture 7">
            <a:extLst>
              <a:ext uri="{FF2B5EF4-FFF2-40B4-BE49-F238E27FC236}">
                <a16:creationId xmlns="" xmlns:a16="http://schemas.microsoft.com/office/drawing/2014/main" id="{FBFCA09A-C55F-4EA6-98FA-34DF0F064D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9602997" y="4352088"/>
            <a:ext cx="2170605" cy="1627954"/>
          </a:xfrm>
          <a:prstGeom prst="rect">
            <a:avLst/>
          </a:prstGeom>
        </p:spPr>
      </p:pic>
      <p:pic>
        <p:nvPicPr>
          <p:cNvPr id="12" name="Picture 11">
            <a:extLst>
              <a:ext uri="{FF2B5EF4-FFF2-40B4-BE49-F238E27FC236}">
                <a16:creationId xmlns="" xmlns:a16="http://schemas.microsoft.com/office/drawing/2014/main" id="{80AF95C4-C4A3-4C6E-8030-E11FEF0488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0079" y="4448054"/>
            <a:ext cx="1510747" cy="2014329"/>
          </a:xfrm>
          <a:prstGeom prst="rect">
            <a:avLst/>
          </a:prstGeom>
        </p:spPr>
      </p:pic>
      <p:pic>
        <p:nvPicPr>
          <p:cNvPr id="9" name="Picture 8">
            <a:extLst>
              <a:ext uri="{FF2B5EF4-FFF2-40B4-BE49-F238E27FC236}">
                <a16:creationId xmlns="" xmlns:a16="http://schemas.microsoft.com/office/drawing/2014/main" id="{E8022176-2511-4ECD-B2D0-5462927273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633252" y="4410691"/>
            <a:ext cx="2014330" cy="1510748"/>
          </a:xfrm>
          <a:prstGeom prst="rect">
            <a:avLst/>
          </a:prstGeom>
        </p:spPr>
      </p:pic>
    </p:spTree>
    <p:extLst>
      <p:ext uri="{BB962C8B-B14F-4D97-AF65-F5344CB8AC3E}">
        <p14:creationId xmlns:p14="http://schemas.microsoft.com/office/powerpoint/2010/main" val="17287638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FD1AD76-2D1C-4EF5-AFF9-D581E1056BF9}"/>
              </a:ext>
            </a:extLst>
          </p:cNvPr>
          <p:cNvSpPr>
            <a:spLocks noGrp="1"/>
          </p:cNvSpPr>
          <p:nvPr>
            <p:ph type="title"/>
          </p:nvPr>
        </p:nvSpPr>
        <p:spPr>
          <a:xfrm>
            <a:off x="331305" y="452718"/>
            <a:ext cx="10270434" cy="1400530"/>
          </a:xfrm>
        </p:spPr>
        <p:txBody>
          <a:bodyPr/>
          <a:lstStyle/>
          <a:p>
            <a:pPr algn="ctr"/>
            <a:r>
              <a:rPr lang="en-US" sz="3600" b="1" dirty="0"/>
              <a:t>Time mosaic or what has changed in about 6000-8000 years</a:t>
            </a:r>
            <a:endParaRPr lang="en-US" sz="3600" b="1" dirty="0"/>
          </a:p>
        </p:txBody>
      </p:sp>
      <p:sp>
        <p:nvSpPr>
          <p:cNvPr id="3" name="Text Placeholder 2">
            <a:extLst>
              <a:ext uri="{FF2B5EF4-FFF2-40B4-BE49-F238E27FC236}">
                <a16:creationId xmlns="" xmlns:a16="http://schemas.microsoft.com/office/drawing/2014/main" id="{77A984EE-3DB8-448B-A709-F3C474F7E06D}"/>
              </a:ext>
            </a:extLst>
          </p:cNvPr>
          <p:cNvSpPr>
            <a:spLocks noGrp="1"/>
          </p:cNvSpPr>
          <p:nvPr>
            <p:ph type="body" idx="1"/>
          </p:nvPr>
        </p:nvSpPr>
        <p:spPr>
          <a:xfrm>
            <a:off x="450574" y="1563758"/>
            <a:ext cx="5049077" cy="412874"/>
          </a:xfrm>
        </p:spPr>
        <p:txBody>
          <a:bodyPr/>
          <a:lstStyle/>
          <a:p>
            <a:r>
              <a:rPr lang="en-US" dirty="0">
                <a:solidFill>
                  <a:srgbClr val="C00000"/>
                </a:solidFill>
              </a:rPr>
              <a:t>The lighting has changed</a:t>
            </a:r>
            <a:endParaRPr lang="en-US" dirty="0">
              <a:solidFill>
                <a:srgbClr val="C00000"/>
              </a:solidFill>
            </a:endParaRPr>
          </a:p>
        </p:txBody>
      </p:sp>
      <p:sp>
        <p:nvSpPr>
          <p:cNvPr id="4" name="Content Placeholder 3">
            <a:extLst>
              <a:ext uri="{FF2B5EF4-FFF2-40B4-BE49-F238E27FC236}">
                <a16:creationId xmlns="" xmlns:a16="http://schemas.microsoft.com/office/drawing/2014/main" id="{9A77C432-300D-49E4-AA91-3FFE148872F1}"/>
              </a:ext>
            </a:extLst>
          </p:cNvPr>
          <p:cNvSpPr>
            <a:spLocks noGrp="1"/>
          </p:cNvSpPr>
          <p:nvPr>
            <p:ph sz="half" idx="2"/>
          </p:nvPr>
        </p:nvSpPr>
        <p:spPr>
          <a:xfrm>
            <a:off x="79514" y="1976632"/>
            <a:ext cx="5274364" cy="4728968"/>
          </a:xfrm>
        </p:spPr>
        <p:txBody>
          <a:bodyPr>
            <a:normAutofit/>
          </a:bodyPr>
          <a:lstStyle/>
          <a:p>
            <a:pPr marL="0" indent="0">
              <a:buNone/>
            </a:pPr>
            <a:r>
              <a:rPr lang="en-US" dirty="0" err="1">
                <a:solidFill>
                  <a:srgbClr val="002060"/>
                </a:solidFill>
              </a:rPr>
              <a:t>Treskavac</a:t>
            </a:r>
            <a:r>
              <a:rPr lang="en-US" dirty="0">
                <a:solidFill>
                  <a:srgbClr val="002060"/>
                </a:solidFill>
              </a:rPr>
              <a:t> Hill, across from </a:t>
            </a:r>
            <a:r>
              <a:rPr lang="en-US" dirty="0" err="1">
                <a:solidFill>
                  <a:srgbClr val="002060"/>
                </a:solidFill>
              </a:rPr>
              <a:t>Lepenski</a:t>
            </a:r>
            <a:r>
              <a:rPr lang="en-US" dirty="0">
                <a:solidFill>
                  <a:srgbClr val="002060"/>
                </a:solidFill>
              </a:rPr>
              <a:t> </a:t>
            </a:r>
            <a:r>
              <a:rPr lang="en-US" dirty="0" err="1">
                <a:solidFill>
                  <a:srgbClr val="002060"/>
                </a:solidFill>
              </a:rPr>
              <a:t>vir</a:t>
            </a:r>
            <a:r>
              <a:rPr lang="en-US" dirty="0">
                <a:solidFill>
                  <a:srgbClr val="002060"/>
                </a:solidFill>
              </a:rPr>
              <a:t>, a sanctuary older than Delphi, in the shape of a regular trapezoid, served as an astronomical landmark. Each entrance to the hut faces this hill, so that the sun's rays illuminate the hut. On the summer equinox, on June 21, at sunrise, the whole hut would be lit.</a:t>
            </a:r>
            <a:endParaRPr lang="en-US" dirty="0">
              <a:solidFill>
                <a:srgbClr val="002060"/>
              </a:solidFill>
            </a:endParaRPr>
          </a:p>
        </p:txBody>
      </p:sp>
      <p:sp>
        <p:nvSpPr>
          <p:cNvPr id="5" name="Text Placeholder 4">
            <a:extLst>
              <a:ext uri="{FF2B5EF4-FFF2-40B4-BE49-F238E27FC236}">
                <a16:creationId xmlns="" xmlns:a16="http://schemas.microsoft.com/office/drawing/2014/main" id="{D7BC7F31-3A72-4A0F-A0E0-471199AB99AE}"/>
              </a:ext>
            </a:extLst>
          </p:cNvPr>
          <p:cNvSpPr>
            <a:spLocks noGrp="1"/>
          </p:cNvSpPr>
          <p:nvPr>
            <p:ph type="body" sz="quarter" idx="3"/>
          </p:nvPr>
        </p:nvSpPr>
        <p:spPr>
          <a:xfrm>
            <a:off x="5353878" y="1470992"/>
            <a:ext cx="6506817" cy="622852"/>
          </a:xfrm>
        </p:spPr>
        <p:txBody>
          <a:bodyPr/>
          <a:lstStyle/>
          <a:p>
            <a:pPr algn="ctr"/>
            <a:r>
              <a:rPr lang="en-US" dirty="0">
                <a:solidFill>
                  <a:srgbClr val="C00000"/>
                </a:solidFill>
              </a:rPr>
              <a:t>Our hut is lit by LEDs</a:t>
            </a:r>
            <a:endParaRPr lang="en-US" dirty="0">
              <a:solidFill>
                <a:srgbClr val="C00000"/>
              </a:solidFill>
            </a:endParaRPr>
          </a:p>
        </p:txBody>
      </p:sp>
      <p:sp>
        <p:nvSpPr>
          <p:cNvPr id="6" name="Content Placeholder 5">
            <a:extLst>
              <a:ext uri="{FF2B5EF4-FFF2-40B4-BE49-F238E27FC236}">
                <a16:creationId xmlns="" xmlns:a16="http://schemas.microsoft.com/office/drawing/2014/main" id="{DF7E3AEF-5002-442C-9975-F4AD810C5DFA}"/>
              </a:ext>
            </a:extLst>
          </p:cNvPr>
          <p:cNvSpPr>
            <a:spLocks noGrp="1"/>
          </p:cNvSpPr>
          <p:nvPr>
            <p:ph sz="quarter" idx="4"/>
          </p:nvPr>
        </p:nvSpPr>
        <p:spPr>
          <a:xfrm>
            <a:off x="5377543" y="2046514"/>
            <a:ext cx="6655431" cy="4811486"/>
          </a:xfrm>
        </p:spPr>
        <p:txBody>
          <a:bodyPr>
            <a:normAutofit/>
          </a:bodyPr>
          <a:lstStyle/>
          <a:p>
            <a:endParaRPr lang="sr-Cyrl-RS" dirty="0"/>
          </a:p>
          <a:p>
            <a:endParaRPr lang="sr-Cyrl-RS" dirty="0"/>
          </a:p>
          <a:p>
            <a:endParaRPr lang="sr-Cyrl-RS" dirty="0"/>
          </a:p>
          <a:p>
            <a:endParaRPr lang="sr-Cyrl-RS" dirty="0"/>
          </a:p>
          <a:p>
            <a:endParaRPr lang="sr-Cyrl-RS" dirty="0"/>
          </a:p>
          <a:p>
            <a:endParaRPr lang="sr-Cyrl-RS" dirty="0"/>
          </a:p>
          <a:p>
            <a:endParaRPr lang="sr-Cyrl-RS" dirty="0"/>
          </a:p>
          <a:p>
            <a:endParaRPr lang="sr-Cyrl-RS" dirty="0"/>
          </a:p>
          <a:p>
            <a:endParaRPr lang="sr-Cyrl-RS" dirty="0"/>
          </a:p>
          <a:p>
            <a:r>
              <a:rPr lang="en-US" dirty="0">
                <a:solidFill>
                  <a:srgbClr val="002060"/>
                </a:solidFill>
              </a:rPr>
              <a:t>The archeological site was discovered during the preparations for the construction of the </a:t>
            </a:r>
            <a:r>
              <a:rPr lang="en-US" dirty="0" err="1">
                <a:solidFill>
                  <a:srgbClr val="002060"/>
                </a:solidFill>
              </a:rPr>
              <a:t>Djerdap</a:t>
            </a:r>
            <a:r>
              <a:rPr lang="en-US" dirty="0">
                <a:solidFill>
                  <a:srgbClr val="002060"/>
                </a:solidFill>
              </a:rPr>
              <a:t> hydroelectric power plant.</a:t>
            </a:r>
            <a:endParaRPr lang="sr-Cyrl-RS" dirty="0"/>
          </a:p>
          <a:p>
            <a:endParaRPr lang="sr-Cyrl-RS" dirty="0"/>
          </a:p>
          <a:p>
            <a:endParaRPr lang="sr-Cyrl-RS" dirty="0"/>
          </a:p>
        </p:txBody>
      </p:sp>
      <p:pic>
        <p:nvPicPr>
          <p:cNvPr id="10" name="Picture 9">
            <a:extLst>
              <a:ext uri="{FF2B5EF4-FFF2-40B4-BE49-F238E27FC236}">
                <a16:creationId xmlns="" xmlns:a16="http://schemas.microsoft.com/office/drawing/2014/main" id="{BE9F585D-6140-4E71-8324-A9AB5C5141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289" y="4259325"/>
            <a:ext cx="3203645" cy="2402733"/>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21080" t="1690" r="4272" b="5039"/>
          <a:stretch/>
        </p:blipFill>
        <p:spPr>
          <a:xfrm>
            <a:off x="6945086" y="2228044"/>
            <a:ext cx="3513854" cy="3292857"/>
          </a:xfrm>
          <a:prstGeom prst="rect">
            <a:avLst/>
          </a:prstGeom>
        </p:spPr>
      </p:pic>
    </p:spTree>
    <p:extLst>
      <p:ext uri="{BB962C8B-B14F-4D97-AF65-F5344CB8AC3E}">
        <p14:creationId xmlns:p14="http://schemas.microsoft.com/office/powerpoint/2010/main" val="28507738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996BDB9-B9D3-4002-9825-34226164537E}"/>
              </a:ext>
            </a:extLst>
          </p:cNvPr>
          <p:cNvSpPr>
            <a:spLocks noGrp="1"/>
          </p:cNvSpPr>
          <p:nvPr>
            <p:ph type="title"/>
          </p:nvPr>
        </p:nvSpPr>
        <p:spPr/>
        <p:txBody>
          <a:bodyPr/>
          <a:lstStyle/>
          <a:p>
            <a:pPr algn="ctr"/>
            <a:r>
              <a:rPr lang="en-US" sz="3600" b="1" dirty="0"/>
              <a:t>Time mosaic or what has changed in about 6000-8000 years</a:t>
            </a:r>
            <a:endParaRPr lang="en-US" sz="3600" dirty="0"/>
          </a:p>
        </p:txBody>
      </p:sp>
      <p:sp>
        <p:nvSpPr>
          <p:cNvPr id="3" name="Text Placeholder 2">
            <a:extLst>
              <a:ext uri="{FF2B5EF4-FFF2-40B4-BE49-F238E27FC236}">
                <a16:creationId xmlns="" xmlns:a16="http://schemas.microsoft.com/office/drawing/2014/main" id="{5E4FF5DC-C3FB-4074-80E8-C6FEE0934F91}"/>
              </a:ext>
            </a:extLst>
          </p:cNvPr>
          <p:cNvSpPr>
            <a:spLocks noGrp="1"/>
          </p:cNvSpPr>
          <p:nvPr>
            <p:ph type="body" idx="1"/>
          </p:nvPr>
        </p:nvSpPr>
        <p:spPr>
          <a:xfrm>
            <a:off x="1" y="1905000"/>
            <a:ext cx="5168348" cy="576262"/>
          </a:xfrm>
        </p:spPr>
        <p:txBody>
          <a:bodyPr/>
          <a:lstStyle/>
          <a:p>
            <a:r>
              <a:rPr lang="en-US" dirty="0">
                <a:solidFill>
                  <a:srgbClr val="002060"/>
                </a:solidFill>
              </a:rPr>
              <a:t>A lot has not changed</a:t>
            </a:r>
            <a:endParaRPr lang="en-US" dirty="0">
              <a:solidFill>
                <a:srgbClr val="002060"/>
              </a:solidFill>
            </a:endParaRPr>
          </a:p>
        </p:txBody>
      </p:sp>
      <p:sp>
        <p:nvSpPr>
          <p:cNvPr id="4" name="Content Placeholder 3">
            <a:extLst>
              <a:ext uri="{FF2B5EF4-FFF2-40B4-BE49-F238E27FC236}">
                <a16:creationId xmlns="" xmlns:a16="http://schemas.microsoft.com/office/drawing/2014/main" id="{88BB037D-F5E7-4FD3-B63E-F71F6BE5D3D9}"/>
              </a:ext>
            </a:extLst>
          </p:cNvPr>
          <p:cNvSpPr>
            <a:spLocks noGrp="1"/>
          </p:cNvSpPr>
          <p:nvPr>
            <p:ph sz="half" idx="2"/>
          </p:nvPr>
        </p:nvSpPr>
        <p:spPr>
          <a:xfrm>
            <a:off x="0" y="2514600"/>
            <a:ext cx="5499651" cy="3741738"/>
          </a:xfrm>
        </p:spPr>
        <p:txBody>
          <a:bodyPr/>
          <a:lstStyle/>
          <a:p>
            <a:endParaRPr lang="sr-Cyrl-RS" dirty="0"/>
          </a:p>
          <a:p>
            <a:pPr marL="0" indent="0">
              <a:buNone/>
            </a:pPr>
            <a:r>
              <a:rPr lang="en-US" dirty="0" smtClean="0">
                <a:solidFill>
                  <a:srgbClr val="002060"/>
                </a:solidFill>
              </a:rPr>
              <a:t>All </a:t>
            </a:r>
            <a:r>
              <a:rPr lang="en-US" dirty="0">
                <a:solidFill>
                  <a:srgbClr val="002060"/>
                </a:solidFill>
              </a:rPr>
              <a:t>research shows that physiologically and psychologically, </a:t>
            </a:r>
            <a:r>
              <a:rPr lang="en-US" dirty="0" err="1">
                <a:solidFill>
                  <a:srgbClr val="002060"/>
                </a:solidFill>
              </a:rPr>
              <a:t>Lepenci</a:t>
            </a:r>
            <a:r>
              <a:rPr lang="en-US" dirty="0">
                <a:solidFill>
                  <a:srgbClr val="002060"/>
                </a:solidFill>
              </a:rPr>
              <a:t> did not differ from today's people.</a:t>
            </a:r>
          </a:p>
          <a:p>
            <a:pPr marL="0" indent="0">
              <a:buNone/>
            </a:pPr>
            <a:r>
              <a:rPr lang="en-US" dirty="0">
                <a:solidFill>
                  <a:srgbClr val="002060"/>
                </a:solidFill>
              </a:rPr>
              <a:t>Perfect proportions have been retained in the basis of every perfect architectural work.</a:t>
            </a:r>
          </a:p>
          <a:p>
            <a:pPr marL="0" indent="0">
              <a:buNone/>
            </a:pPr>
            <a:r>
              <a:rPr lang="en-US" dirty="0">
                <a:solidFill>
                  <a:srgbClr val="002060"/>
                </a:solidFill>
              </a:rPr>
              <a:t>The skewer is still tempting.</a:t>
            </a:r>
            <a:endParaRPr lang="en-US" dirty="0">
              <a:solidFill>
                <a:srgbClr val="002060"/>
              </a:solidFill>
            </a:endParaRPr>
          </a:p>
        </p:txBody>
      </p:sp>
      <p:sp>
        <p:nvSpPr>
          <p:cNvPr id="5" name="Text Placeholder 4">
            <a:extLst>
              <a:ext uri="{FF2B5EF4-FFF2-40B4-BE49-F238E27FC236}">
                <a16:creationId xmlns="" xmlns:a16="http://schemas.microsoft.com/office/drawing/2014/main" id="{70805B08-D856-4747-8AB0-6ED3A51E0600}"/>
              </a:ext>
            </a:extLst>
          </p:cNvPr>
          <p:cNvSpPr>
            <a:spLocks noGrp="1"/>
          </p:cNvSpPr>
          <p:nvPr>
            <p:ph type="body" sz="quarter" idx="3"/>
          </p:nvPr>
        </p:nvSpPr>
        <p:spPr>
          <a:xfrm>
            <a:off x="5654495" y="1905000"/>
            <a:ext cx="6192948" cy="576262"/>
          </a:xfrm>
        </p:spPr>
        <p:txBody>
          <a:bodyPr/>
          <a:lstStyle/>
          <a:p>
            <a:r>
              <a:rPr lang="en-US" dirty="0">
                <a:solidFill>
                  <a:srgbClr val="002060"/>
                </a:solidFill>
              </a:rPr>
              <a:t>A lot needs to </a:t>
            </a:r>
            <a:r>
              <a:rPr lang="sr-Latn-RS" dirty="0" smtClean="0">
                <a:solidFill>
                  <a:srgbClr val="002060"/>
                </a:solidFill>
              </a:rPr>
              <a:t>be </a:t>
            </a:r>
            <a:r>
              <a:rPr lang="en-US" dirty="0" smtClean="0">
                <a:solidFill>
                  <a:srgbClr val="002060"/>
                </a:solidFill>
              </a:rPr>
              <a:t>change</a:t>
            </a:r>
            <a:endParaRPr lang="en-US" dirty="0">
              <a:solidFill>
                <a:srgbClr val="002060"/>
              </a:solidFill>
            </a:endParaRPr>
          </a:p>
        </p:txBody>
      </p:sp>
      <p:sp>
        <p:nvSpPr>
          <p:cNvPr id="6" name="Content Placeholder 5">
            <a:extLst>
              <a:ext uri="{FF2B5EF4-FFF2-40B4-BE49-F238E27FC236}">
                <a16:creationId xmlns="" xmlns:a16="http://schemas.microsoft.com/office/drawing/2014/main" id="{535C49D6-7DCA-4616-A937-69A886C52512}"/>
              </a:ext>
            </a:extLst>
          </p:cNvPr>
          <p:cNvSpPr>
            <a:spLocks noGrp="1"/>
          </p:cNvSpPr>
          <p:nvPr>
            <p:ph sz="quarter" idx="4"/>
          </p:nvPr>
        </p:nvSpPr>
        <p:spPr/>
        <p:txBody>
          <a:bodyPr>
            <a:normAutofit lnSpcReduction="10000"/>
          </a:bodyPr>
          <a:lstStyle/>
          <a:p>
            <a:r>
              <a:rPr lang="en-US" dirty="0">
                <a:solidFill>
                  <a:srgbClr val="002060"/>
                </a:solidFill>
              </a:rPr>
              <a:t>The people of that time had an awareness of the world as a common home, which enabled them to come to terms with nature, intuitively feel order and thus approach the organization of life.</a:t>
            </a:r>
          </a:p>
          <a:p>
            <a:r>
              <a:rPr lang="en-US" dirty="0">
                <a:solidFill>
                  <a:srgbClr val="002060"/>
                </a:solidFill>
              </a:rPr>
              <a:t>Today, nature too often warns man that he is not the center of the world and that he should live in harmony with his surroundings.</a:t>
            </a:r>
          </a:p>
          <a:p>
            <a:r>
              <a:rPr lang="en-US" dirty="0">
                <a:solidFill>
                  <a:srgbClr val="002060"/>
                </a:solidFill>
              </a:rPr>
              <a:t>There are no more cod in the Danube.</a:t>
            </a:r>
            <a:endParaRPr lang="en-US" dirty="0"/>
          </a:p>
        </p:txBody>
      </p:sp>
    </p:spTree>
    <p:extLst>
      <p:ext uri="{BB962C8B-B14F-4D97-AF65-F5344CB8AC3E}">
        <p14:creationId xmlns:p14="http://schemas.microsoft.com/office/powerpoint/2010/main" val="40795087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510D6E-3B04-45A8-923A-5BC7CAA4A159}"/>
              </a:ext>
            </a:extLst>
          </p:cNvPr>
          <p:cNvSpPr>
            <a:spLocks noGrp="1"/>
          </p:cNvSpPr>
          <p:nvPr>
            <p:ph type="title"/>
          </p:nvPr>
        </p:nvSpPr>
        <p:spPr>
          <a:xfrm>
            <a:off x="649493" y="419684"/>
            <a:ext cx="9404723" cy="726725"/>
          </a:xfrm>
        </p:spPr>
        <p:txBody>
          <a:bodyPr/>
          <a:lstStyle/>
          <a:p>
            <a:pPr algn="ctr"/>
            <a:r>
              <a:rPr lang="en-US" dirty="0">
                <a:solidFill>
                  <a:srgbClr val="C00000"/>
                </a:solidFill>
              </a:rPr>
              <a:t>Project reflection</a:t>
            </a:r>
            <a:endParaRPr lang="en-US" dirty="0">
              <a:solidFill>
                <a:srgbClr val="C00000"/>
              </a:solidFill>
            </a:endParaRPr>
          </a:p>
        </p:txBody>
      </p:sp>
      <p:sp>
        <p:nvSpPr>
          <p:cNvPr id="3" name="Text Placeholder 2">
            <a:extLst>
              <a:ext uri="{FF2B5EF4-FFF2-40B4-BE49-F238E27FC236}">
                <a16:creationId xmlns="" xmlns:a16="http://schemas.microsoft.com/office/drawing/2014/main" id="{3A0EDD02-39A2-4AB7-862E-BC37AD5993CD}"/>
              </a:ext>
            </a:extLst>
          </p:cNvPr>
          <p:cNvSpPr>
            <a:spLocks noGrp="1"/>
          </p:cNvSpPr>
          <p:nvPr>
            <p:ph type="body" idx="1"/>
          </p:nvPr>
        </p:nvSpPr>
        <p:spPr>
          <a:xfrm>
            <a:off x="1119947" y="1285461"/>
            <a:ext cx="4396338" cy="726725"/>
          </a:xfrm>
        </p:spPr>
        <p:txBody>
          <a:bodyPr/>
          <a:lstStyle/>
          <a:p>
            <a:pPr algn="ctr"/>
            <a:r>
              <a:rPr lang="sr-Latn-RS" dirty="0" smtClean="0">
                <a:solidFill>
                  <a:srgbClr val="C00000"/>
                </a:solidFill>
              </a:rPr>
              <a:t>Mosaic</a:t>
            </a:r>
            <a:endParaRPr lang="en-US" dirty="0">
              <a:solidFill>
                <a:srgbClr val="C00000"/>
              </a:solidFill>
            </a:endParaRPr>
          </a:p>
          <a:p>
            <a:pPr algn="ctr"/>
            <a:endParaRPr lang="en-US" dirty="0"/>
          </a:p>
        </p:txBody>
      </p:sp>
      <p:sp>
        <p:nvSpPr>
          <p:cNvPr id="4" name="Content Placeholder 3">
            <a:extLst>
              <a:ext uri="{FF2B5EF4-FFF2-40B4-BE49-F238E27FC236}">
                <a16:creationId xmlns="" xmlns:a16="http://schemas.microsoft.com/office/drawing/2014/main" id="{DD4A8623-1D82-4E95-A399-0162454808F4}"/>
              </a:ext>
            </a:extLst>
          </p:cNvPr>
          <p:cNvSpPr>
            <a:spLocks noGrp="1"/>
          </p:cNvSpPr>
          <p:nvPr>
            <p:ph sz="half" idx="2"/>
          </p:nvPr>
        </p:nvSpPr>
        <p:spPr>
          <a:xfrm>
            <a:off x="0" y="1683027"/>
            <a:ext cx="5499651" cy="4573312"/>
          </a:xfrm>
        </p:spPr>
        <p:txBody>
          <a:bodyPr>
            <a:normAutofit/>
          </a:bodyPr>
          <a:lstStyle/>
          <a:p>
            <a:pPr marL="0" indent="0">
              <a:buNone/>
            </a:pPr>
            <a:r>
              <a:rPr lang="en-US" dirty="0">
                <a:solidFill>
                  <a:srgbClr val="002060"/>
                </a:solidFill>
              </a:rPr>
              <a:t>Mosaic is an extremely important and old technique with meaning and tradition. Many philosophers and artists compare it to society itself and human communities. Each of us is different and unique as a cube (diode or triangle) of a mosaic, but just as unequal and diverse they make a unique work. So we, as individuals, should strive to build a harmonious whole together, despite the differences. Team members, students in the class, in order to be successful, must together create a harmonious whole, like a mosaic that creates a work of art from a lot of imperfect parts.</a:t>
            </a:r>
            <a:endParaRPr lang="en-US" dirty="0"/>
          </a:p>
        </p:txBody>
      </p:sp>
      <p:sp>
        <p:nvSpPr>
          <p:cNvPr id="5" name="Text Placeholder 4">
            <a:extLst>
              <a:ext uri="{FF2B5EF4-FFF2-40B4-BE49-F238E27FC236}">
                <a16:creationId xmlns="" xmlns:a16="http://schemas.microsoft.com/office/drawing/2014/main" id="{36CB5AC3-D776-45E1-ACEE-2B56C478616F}"/>
              </a:ext>
            </a:extLst>
          </p:cNvPr>
          <p:cNvSpPr>
            <a:spLocks noGrp="1"/>
          </p:cNvSpPr>
          <p:nvPr>
            <p:ph type="body" sz="quarter" idx="3"/>
          </p:nvPr>
        </p:nvSpPr>
        <p:spPr>
          <a:xfrm>
            <a:off x="5654495" y="1146410"/>
            <a:ext cx="5782131" cy="536618"/>
          </a:xfrm>
        </p:spPr>
        <p:txBody>
          <a:bodyPr/>
          <a:lstStyle/>
          <a:p>
            <a:pPr algn="ctr"/>
            <a:r>
              <a:rPr lang="en-US" dirty="0">
                <a:solidFill>
                  <a:srgbClr val="C00000"/>
                </a:solidFill>
              </a:rPr>
              <a:t>We learned</a:t>
            </a:r>
            <a:endParaRPr lang="en-US" dirty="0">
              <a:solidFill>
                <a:srgbClr val="C00000"/>
              </a:solidFill>
            </a:endParaRPr>
          </a:p>
        </p:txBody>
      </p:sp>
      <p:sp>
        <p:nvSpPr>
          <p:cNvPr id="6" name="Content Placeholder 5">
            <a:extLst>
              <a:ext uri="{FF2B5EF4-FFF2-40B4-BE49-F238E27FC236}">
                <a16:creationId xmlns="" xmlns:a16="http://schemas.microsoft.com/office/drawing/2014/main" id="{893F54EB-C369-4328-803A-1E68FE66B3FE}"/>
              </a:ext>
            </a:extLst>
          </p:cNvPr>
          <p:cNvSpPr>
            <a:spLocks noGrp="1"/>
          </p:cNvSpPr>
          <p:nvPr>
            <p:ph sz="quarter" idx="4"/>
          </p:nvPr>
        </p:nvSpPr>
        <p:spPr>
          <a:xfrm>
            <a:off x="5760512" y="1815547"/>
            <a:ext cx="6272462" cy="4573312"/>
          </a:xfrm>
        </p:spPr>
        <p:txBody>
          <a:bodyPr>
            <a:normAutofit/>
          </a:bodyPr>
          <a:lstStyle/>
          <a:p>
            <a:pPr marL="0" indent="0">
              <a:buNone/>
            </a:pPr>
            <a:r>
              <a:rPr lang="en-US" dirty="0">
                <a:solidFill>
                  <a:srgbClr val="002060"/>
                </a:solidFill>
              </a:rPr>
              <a:t>Working together on the project enabled us to:</a:t>
            </a:r>
          </a:p>
          <a:p>
            <a:pPr marL="0" indent="0">
              <a:buNone/>
            </a:pPr>
            <a:r>
              <a:rPr lang="en-US" dirty="0">
                <a:solidFill>
                  <a:srgbClr val="002060"/>
                </a:solidFill>
              </a:rPr>
              <a:t>- different approach and understanding of the material, we understood </a:t>
            </a:r>
            <a:r>
              <a:rPr lang="en-US" dirty="0" err="1">
                <a:solidFill>
                  <a:srgbClr val="002060"/>
                </a:solidFill>
              </a:rPr>
              <a:t>interdisciplinarity</a:t>
            </a:r>
            <a:r>
              <a:rPr lang="en-US" dirty="0">
                <a:solidFill>
                  <a:srgbClr val="002060"/>
                </a:solidFill>
              </a:rPr>
              <a:t>;</a:t>
            </a:r>
          </a:p>
          <a:p>
            <a:pPr marL="0" indent="0">
              <a:buNone/>
            </a:pPr>
            <a:r>
              <a:rPr lang="en-US" dirty="0">
                <a:solidFill>
                  <a:srgbClr val="002060"/>
                </a:solidFill>
              </a:rPr>
              <a:t>- strengthened our mutual communication:</a:t>
            </a:r>
          </a:p>
          <a:p>
            <a:pPr marL="0" indent="0">
              <a:buNone/>
            </a:pPr>
            <a:r>
              <a:rPr lang="en-US" dirty="0">
                <a:solidFill>
                  <a:srgbClr val="002060"/>
                </a:solidFill>
              </a:rPr>
              <a:t>-strengthened respect for individual initiatives and overcoming challenges in opposing opinions and ideas:</a:t>
            </a:r>
          </a:p>
          <a:p>
            <a:pPr marL="0" indent="0">
              <a:buNone/>
            </a:pPr>
            <a:r>
              <a:rPr lang="en-US" dirty="0">
                <a:solidFill>
                  <a:srgbClr val="002060"/>
                </a:solidFill>
              </a:rPr>
              <a:t>-we learned to make a strategy of research and problem solving:</a:t>
            </a:r>
          </a:p>
          <a:p>
            <a:pPr marL="0" indent="0">
              <a:buNone/>
            </a:pPr>
            <a:r>
              <a:rPr lang="en-US" dirty="0">
                <a:solidFill>
                  <a:srgbClr val="002060"/>
                </a:solidFill>
              </a:rPr>
              <a:t>- we have learned to choose the most important from the multitude of information and offered material and to complete the planned whole.</a:t>
            </a:r>
            <a:endParaRPr lang="en-US" dirty="0">
              <a:solidFill>
                <a:srgbClr val="002060"/>
              </a:solidFill>
            </a:endParaRPr>
          </a:p>
        </p:txBody>
      </p:sp>
    </p:spTree>
    <p:extLst>
      <p:ext uri="{BB962C8B-B14F-4D97-AF65-F5344CB8AC3E}">
        <p14:creationId xmlns:p14="http://schemas.microsoft.com/office/powerpoint/2010/main" val="16619406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5E9559C-D43A-426C-8701-D0C170058CC0}"/>
              </a:ext>
            </a:extLst>
          </p:cNvPr>
          <p:cNvSpPr>
            <a:spLocks noGrp="1"/>
          </p:cNvSpPr>
          <p:nvPr>
            <p:ph type="title"/>
          </p:nvPr>
        </p:nvSpPr>
        <p:spPr>
          <a:xfrm>
            <a:off x="952133" y="31306"/>
            <a:ext cx="9404723" cy="1400530"/>
          </a:xfrm>
        </p:spPr>
        <p:txBody>
          <a:bodyPr/>
          <a:lstStyle/>
          <a:p>
            <a:r>
              <a:rPr lang="en-US" dirty="0"/>
              <a:t>References</a:t>
            </a:r>
            <a:endParaRPr lang="en-US" dirty="0"/>
          </a:p>
        </p:txBody>
      </p:sp>
      <p:sp>
        <p:nvSpPr>
          <p:cNvPr id="3" name="Text Placeholder 2">
            <a:extLst>
              <a:ext uri="{FF2B5EF4-FFF2-40B4-BE49-F238E27FC236}">
                <a16:creationId xmlns="" xmlns:a16="http://schemas.microsoft.com/office/drawing/2014/main" id="{B43AF008-8A65-4C9A-95C3-4D70A559FC78}"/>
              </a:ext>
            </a:extLst>
          </p:cNvPr>
          <p:cNvSpPr>
            <a:spLocks noGrp="1"/>
          </p:cNvSpPr>
          <p:nvPr>
            <p:ph type="body" idx="1"/>
          </p:nvPr>
        </p:nvSpPr>
        <p:spPr>
          <a:xfrm>
            <a:off x="646111" y="1232452"/>
            <a:ext cx="4853540" cy="620796"/>
          </a:xfrm>
        </p:spPr>
        <p:txBody>
          <a:bodyPr/>
          <a:lstStyle/>
          <a:p>
            <a:r>
              <a:rPr lang="en-US" dirty="0">
                <a:solidFill>
                  <a:srgbClr val="002060"/>
                </a:solidFill>
              </a:rPr>
              <a:t>Sources of information</a:t>
            </a:r>
            <a:endParaRPr lang="en-US" dirty="0">
              <a:solidFill>
                <a:srgbClr val="002060"/>
              </a:solidFill>
            </a:endParaRPr>
          </a:p>
        </p:txBody>
      </p:sp>
      <p:sp>
        <p:nvSpPr>
          <p:cNvPr id="4" name="Content Placeholder 3">
            <a:extLst>
              <a:ext uri="{FF2B5EF4-FFF2-40B4-BE49-F238E27FC236}">
                <a16:creationId xmlns="" xmlns:a16="http://schemas.microsoft.com/office/drawing/2014/main" id="{B3DA350F-C568-435C-9A5F-E0F2790C5B64}"/>
              </a:ext>
            </a:extLst>
          </p:cNvPr>
          <p:cNvSpPr>
            <a:spLocks noGrp="1"/>
          </p:cNvSpPr>
          <p:nvPr>
            <p:ph sz="half" idx="2"/>
          </p:nvPr>
        </p:nvSpPr>
        <p:spPr>
          <a:xfrm>
            <a:off x="543339" y="1905000"/>
            <a:ext cx="6414052" cy="4747591"/>
          </a:xfrm>
        </p:spPr>
        <p:txBody>
          <a:bodyPr>
            <a:normAutofit fontScale="77500" lnSpcReduction="20000"/>
          </a:bodyPr>
          <a:lstStyle/>
          <a:p>
            <a:r>
              <a:rPr lang="en-US" u="sng" dirty="0">
                <a:hlinkClick r:id="rId2"/>
              </a:rPr>
              <a:t>http://blog.b92.net/text/2332/Umetnost-mozaika/</a:t>
            </a:r>
            <a:endParaRPr lang="en-US" dirty="0"/>
          </a:p>
          <a:p>
            <a:r>
              <a:rPr lang="en-US" u="sng" dirty="0">
                <a:hlinkClick r:id="rId3"/>
              </a:rPr>
              <a:t>https://sr.wikipedia.org/sr-ec/%D0%9C%D0%BE%D0%B7%D0%B0%D0%B8%D0%BA</a:t>
            </a:r>
            <a:endParaRPr lang="en-US" dirty="0"/>
          </a:p>
          <a:p>
            <a:r>
              <a:rPr lang="en-US" u="sng" dirty="0">
                <a:hlinkClick r:id="rId4"/>
              </a:rPr>
              <a:t>http://www.rts.rs/page/stories/sr/story/16/kultura/2411676/mozaik-u-crkvi-svetog-djordja---raskos-u-15000-nijansi-boja.html</a:t>
            </a:r>
            <a:endParaRPr lang="en-US" dirty="0"/>
          </a:p>
          <a:p>
            <a:r>
              <a:rPr lang="en-US" u="sng" dirty="0">
                <a:hlinkClick r:id="rId5"/>
              </a:rPr>
              <a:t>https://mozaikmamako.wordpress.com/2011/11/23/mozaik-tehnika/</a:t>
            </a:r>
            <a:endParaRPr lang="en-US" dirty="0"/>
          </a:p>
          <a:p>
            <a:r>
              <a:rPr lang="en-US" u="sng" dirty="0">
                <a:hlinkClick r:id="rId6"/>
              </a:rPr>
              <a:t>https://www.juznevesti.com/Kultura/Mozaici-stari-1700-godina-najzad-pred-ocima-javnosti.sr.html</a:t>
            </a:r>
            <a:endParaRPr lang="en-US" dirty="0"/>
          </a:p>
          <a:p>
            <a:r>
              <a:rPr lang="en-US" u="sng" dirty="0">
                <a:hlinkClick r:id="rId7"/>
              </a:rPr>
              <a:t>https://www.teachervision.com/mosaics</a:t>
            </a:r>
            <a:endParaRPr lang="en-US" dirty="0"/>
          </a:p>
          <a:p>
            <a:r>
              <a:rPr lang="en-US" u="sng" dirty="0">
                <a:hlinkClick r:id="rId8"/>
              </a:rPr>
              <a:t>https://www.opsteobrazovanje.in.rs/sta-znaci/mozaik/</a:t>
            </a:r>
            <a:endParaRPr lang="en-US" dirty="0"/>
          </a:p>
          <a:p>
            <a:r>
              <a:rPr lang="en-US" u="sng" dirty="0">
                <a:hlinkClick r:id="rId9"/>
              </a:rPr>
              <a:t>http://otacmilic.com/kako-je-tekla-izrada-i-odbrana-doktorata-o-lepenskom-viru/</a:t>
            </a:r>
            <a:endParaRPr lang="en-US" dirty="0"/>
          </a:p>
          <a:p>
            <a:r>
              <a:rPr lang="en-US" u="sng" dirty="0">
                <a:hlinkClick r:id="rId10"/>
              </a:rPr>
              <a:t>http://www.svevlad.org.rs/povesnica/lepenski_vir/ristic_lepenski.html</a:t>
            </a:r>
            <a:endParaRPr lang="en-US" dirty="0"/>
          </a:p>
          <a:p>
            <a:r>
              <a:rPr lang="sr-Cyrl-RS" u="sng" dirty="0">
                <a:hlinkClick r:id="rId11"/>
              </a:rPr>
              <a:t> </a:t>
            </a:r>
            <a:r>
              <a:rPr lang="sr-Latn-RS" u="sng" dirty="0">
                <a:hlinkClick r:id="rId11"/>
              </a:rPr>
              <a:t>http://www.svevlad.org.rs/povesnica/lepenski_vir/lv_sestarenje.htm</a:t>
            </a:r>
            <a:endParaRPr lang="en-US" dirty="0"/>
          </a:p>
          <a:p>
            <a:r>
              <a:rPr lang="en-US" u="sng" dirty="0">
                <a:hlinkClick r:id="rId12"/>
              </a:rPr>
              <a:t>https://www.rasen.rs/2017/02/tajna-zlatnog-preseka-veza-izmedju-kulture-lepenskog-vira-vince-srednjovekovne-srpske-kulture/#.XkZ0zihKjIU</a:t>
            </a:r>
            <a:endParaRPr lang="en-US" dirty="0"/>
          </a:p>
          <a:p>
            <a:endParaRPr lang="en-US" dirty="0"/>
          </a:p>
        </p:txBody>
      </p:sp>
      <p:sp>
        <p:nvSpPr>
          <p:cNvPr id="5" name="Text Placeholder 4">
            <a:extLst>
              <a:ext uri="{FF2B5EF4-FFF2-40B4-BE49-F238E27FC236}">
                <a16:creationId xmlns="" xmlns:a16="http://schemas.microsoft.com/office/drawing/2014/main" id="{A7B2ABD0-E3AC-4484-92CE-8C16CD098CEC}"/>
              </a:ext>
            </a:extLst>
          </p:cNvPr>
          <p:cNvSpPr>
            <a:spLocks noGrp="1"/>
          </p:cNvSpPr>
          <p:nvPr>
            <p:ph type="body" sz="quarter" idx="3"/>
          </p:nvPr>
        </p:nvSpPr>
        <p:spPr>
          <a:xfrm>
            <a:off x="7347725" y="5245957"/>
            <a:ext cx="4893668" cy="889800"/>
          </a:xfrm>
        </p:spPr>
        <p:txBody>
          <a:bodyPr/>
          <a:lstStyle/>
          <a:p>
            <a:pPr algn="ctr"/>
            <a:r>
              <a:rPr lang="en-US" dirty="0">
                <a:solidFill>
                  <a:srgbClr val="002060"/>
                </a:solidFill>
              </a:rPr>
              <a:t>VUK, mosaic,</a:t>
            </a:r>
          </a:p>
          <a:p>
            <a:pPr algn="ctr"/>
            <a:r>
              <a:rPr lang="en-US" dirty="0">
                <a:solidFill>
                  <a:srgbClr val="002060"/>
                </a:solidFill>
              </a:rPr>
              <a:t>work of Tara </a:t>
            </a:r>
            <a:r>
              <a:rPr lang="en-US" dirty="0" err="1">
                <a:solidFill>
                  <a:srgbClr val="002060"/>
                </a:solidFill>
              </a:rPr>
              <a:t>Šćepanović</a:t>
            </a:r>
            <a:endParaRPr lang="en-US" dirty="0">
              <a:solidFill>
                <a:srgbClr val="002060"/>
              </a:solidFill>
            </a:endParaRPr>
          </a:p>
        </p:txBody>
      </p:sp>
      <p:pic>
        <p:nvPicPr>
          <p:cNvPr id="8" name="Content Placeholder 7">
            <a:extLst>
              <a:ext uri="{FF2B5EF4-FFF2-40B4-BE49-F238E27FC236}">
                <a16:creationId xmlns="" xmlns:a16="http://schemas.microsoft.com/office/drawing/2014/main" id="{B3CF8FB4-B184-4B58-A7F7-FE62A6E736BA}"/>
              </a:ext>
            </a:extLst>
          </p:cNvPr>
          <p:cNvPicPr>
            <a:picLocks noGrp="1" noChangeAspect="1"/>
          </p:cNvPicPr>
          <p:nvPr>
            <p:ph sz="quarter" idx="4"/>
          </p:nvPr>
        </p:nvPicPr>
        <p:blipFill>
          <a:blip r:embed="rId13" cstate="print">
            <a:extLst>
              <a:ext uri="{28A0092B-C50C-407E-A947-70E740481C1C}">
                <a14:useLocalDpi xmlns:a14="http://schemas.microsoft.com/office/drawing/2010/main" val="0"/>
              </a:ext>
            </a:extLst>
          </a:blip>
          <a:stretch>
            <a:fillRect/>
          </a:stretch>
        </p:blipFill>
        <p:spPr>
          <a:xfrm>
            <a:off x="7263413" y="1431836"/>
            <a:ext cx="4893668" cy="3670251"/>
          </a:xfrm>
        </p:spPr>
      </p:pic>
    </p:spTree>
    <p:extLst>
      <p:ext uri="{BB962C8B-B14F-4D97-AF65-F5344CB8AC3E}">
        <p14:creationId xmlns:p14="http://schemas.microsoft.com/office/powerpoint/2010/main" val="3315925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CB3FA02-DD7F-4278-AEA6-D7E530B61AD2}"/>
              </a:ext>
            </a:extLst>
          </p:cNvPr>
          <p:cNvSpPr>
            <a:spLocks noGrp="1"/>
          </p:cNvSpPr>
          <p:nvPr>
            <p:ph type="title"/>
          </p:nvPr>
        </p:nvSpPr>
        <p:spPr>
          <a:xfrm>
            <a:off x="755374" y="452718"/>
            <a:ext cx="9295460" cy="965265"/>
          </a:xfrm>
        </p:spPr>
        <p:txBody>
          <a:bodyPr>
            <a:normAutofit/>
          </a:bodyPr>
          <a:lstStyle/>
          <a:p>
            <a:pPr algn="ctr"/>
            <a:r>
              <a:rPr lang="sr-Latn-RS" sz="4000" b="1" dirty="0" smtClean="0">
                <a:solidFill>
                  <a:srgbClr val="FF0000"/>
                </a:solidFill>
                <a:latin typeface="Cambria Math" panose="02040503050406030204" pitchFamily="18" charset="0"/>
                <a:ea typeface="Cambria Math" panose="02040503050406030204" pitchFamily="18" charset="0"/>
              </a:rPr>
              <a:t>Lepenski vir</a:t>
            </a:r>
            <a:endParaRPr lang="en-US" sz="4000" b="1" dirty="0">
              <a:solidFill>
                <a:srgbClr val="FF0000"/>
              </a:solidFill>
              <a:latin typeface="Cambria Math" panose="02040503050406030204" pitchFamily="18" charset="0"/>
              <a:ea typeface="Cambria Math" panose="02040503050406030204" pitchFamily="18" charset="0"/>
            </a:endParaRPr>
          </a:p>
        </p:txBody>
      </p:sp>
      <p:sp>
        <p:nvSpPr>
          <p:cNvPr id="3" name="Text Placeholder 2">
            <a:extLst>
              <a:ext uri="{FF2B5EF4-FFF2-40B4-BE49-F238E27FC236}">
                <a16:creationId xmlns="" xmlns:a16="http://schemas.microsoft.com/office/drawing/2014/main" id="{1C279413-608B-42AB-97D4-9F563D2F6BC0}"/>
              </a:ext>
            </a:extLst>
          </p:cNvPr>
          <p:cNvSpPr>
            <a:spLocks noGrp="1"/>
          </p:cNvSpPr>
          <p:nvPr>
            <p:ph type="body" idx="1"/>
          </p:nvPr>
        </p:nvSpPr>
        <p:spPr>
          <a:xfrm>
            <a:off x="459642" y="1197802"/>
            <a:ext cx="5636358" cy="538233"/>
          </a:xfrm>
        </p:spPr>
        <p:txBody>
          <a:bodyPr/>
          <a:lstStyle/>
          <a:p>
            <a:pPr algn="ctr"/>
            <a:r>
              <a:rPr lang="sr-Latn-RS" dirty="0" smtClean="0">
                <a:solidFill>
                  <a:srgbClr val="FF0000"/>
                </a:solidFill>
              </a:rPr>
              <a:t>Idea</a:t>
            </a:r>
            <a:endParaRPr lang="en-US" dirty="0">
              <a:solidFill>
                <a:srgbClr val="FF0000"/>
              </a:solidFill>
            </a:endParaRPr>
          </a:p>
        </p:txBody>
      </p:sp>
      <p:sp>
        <p:nvSpPr>
          <p:cNvPr id="4" name="Content Placeholder 3">
            <a:extLst>
              <a:ext uri="{FF2B5EF4-FFF2-40B4-BE49-F238E27FC236}">
                <a16:creationId xmlns="" xmlns:a16="http://schemas.microsoft.com/office/drawing/2014/main" id="{F6D57309-1AD6-4FD9-B2BD-BFB42E487FDD}"/>
              </a:ext>
            </a:extLst>
          </p:cNvPr>
          <p:cNvSpPr>
            <a:spLocks noGrp="1"/>
          </p:cNvSpPr>
          <p:nvPr>
            <p:ph sz="half" idx="2"/>
          </p:nvPr>
        </p:nvSpPr>
        <p:spPr>
          <a:xfrm>
            <a:off x="0" y="1874975"/>
            <a:ext cx="7235687" cy="3741738"/>
          </a:xfrm>
        </p:spPr>
        <p:txBody>
          <a:bodyPr>
            <a:normAutofit/>
          </a:bodyPr>
          <a:lstStyle/>
          <a:p>
            <a:pPr marL="0" indent="0">
              <a:buNone/>
            </a:pPr>
            <a:r>
              <a:rPr lang="en-US" dirty="0">
                <a:solidFill>
                  <a:srgbClr val="002060"/>
                </a:solidFill>
              </a:rPr>
              <a:t>We got the idea for the project on the topic of Mosaic after visiting the historical site </a:t>
            </a:r>
            <a:r>
              <a:rPr lang="en-US" dirty="0" err="1">
                <a:solidFill>
                  <a:srgbClr val="002060"/>
                </a:solidFill>
              </a:rPr>
              <a:t>Lepenski</a:t>
            </a:r>
            <a:r>
              <a:rPr lang="en-US" dirty="0">
                <a:solidFill>
                  <a:srgbClr val="002060"/>
                </a:solidFill>
              </a:rPr>
              <a:t> </a:t>
            </a:r>
            <a:r>
              <a:rPr lang="en-US" dirty="0" err="1">
                <a:solidFill>
                  <a:srgbClr val="002060"/>
                </a:solidFill>
              </a:rPr>
              <a:t>vir</a:t>
            </a:r>
            <a:r>
              <a:rPr lang="en-US" dirty="0">
                <a:solidFill>
                  <a:srgbClr val="002060"/>
                </a:solidFill>
              </a:rPr>
              <a:t>, on an excursion, in October last year;</a:t>
            </a:r>
          </a:p>
          <a:p>
            <a:pPr marL="0" indent="0">
              <a:buNone/>
            </a:pPr>
            <a:r>
              <a:rPr lang="en-US" dirty="0">
                <a:solidFill>
                  <a:srgbClr val="002060"/>
                </a:solidFill>
              </a:rPr>
              <a:t>We chose the equilateral triangle to be a segment of the mosaic because Brian J: </a:t>
            </a:r>
            <a:r>
              <a:rPr lang="en-US" dirty="0" err="1">
                <a:solidFill>
                  <a:srgbClr val="002060"/>
                </a:solidFill>
              </a:rPr>
              <a:t>Mc</a:t>
            </a:r>
            <a:r>
              <a:rPr lang="en-US" dirty="0">
                <a:solidFill>
                  <a:srgbClr val="002060"/>
                </a:solidFill>
              </a:rPr>
              <a:t> </a:t>
            </a:r>
            <a:r>
              <a:rPr lang="en-US" dirty="0" err="1">
                <a:solidFill>
                  <a:srgbClr val="002060"/>
                </a:solidFill>
              </a:rPr>
              <a:t>Cartin</a:t>
            </a:r>
            <a:r>
              <a:rPr lang="en-US" dirty="0">
                <a:solidFill>
                  <a:srgbClr val="002060"/>
                </a:solidFill>
              </a:rPr>
              <a:t> stated in his work MYSTERIES OF THE EQUILATERAL TRIANGLE that the oldest equilateral triangle was discovered in the Mesolithic Neolithic settlement of </a:t>
            </a:r>
            <a:r>
              <a:rPr lang="en-US" dirty="0" err="1">
                <a:solidFill>
                  <a:srgbClr val="002060"/>
                </a:solidFill>
              </a:rPr>
              <a:t>Lepenski</a:t>
            </a:r>
            <a:r>
              <a:rPr lang="en-US" dirty="0">
                <a:solidFill>
                  <a:srgbClr val="002060"/>
                </a:solidFill>
              </a:rPr>
              <a:t> </a:t>
            </a:r>
            <a:r>
              <a:rPr lang="en-US" dirty="0" err="1">
                <a:solidFill>
                  <a:srgbClr val="002060"/>
                </a:solidFill>
              </a:rPr>
              <a:t>vir</a:t>
            </a:r>
            <a:r>
              <a:rPr lang="en-US" dirty="0">
                <a:solidFill>
                  <a:srgbClr val="002060"/>
                </a:solidFill>
              </a:rPr>
              <a:t> (6000 BC). We have connected in a time mosaic life then and now.</a:t>
            </a:r>
            <a:endParaRPr lang="en-US" dirty="0">
              <a:solidFill>
                <a:srgbClr val="002060"/>
              </a:solidFill>
            </a:endParaRPr>
          </a:p>
        </p:txBody>
      </p:sp>
      <p:sp>
        <p:nvSpPr>
          <p:cNvPr id="5" name="Text Placeholder 4">
            <a:extLst>
              <a:ext uri="{FF2B5EF4-FFF2-40B4-BE49-F238E27FC236}">
                <a16:creationId xmlns="" xmlns:a16="http://schemas.microsoft.com/office/drawing/2014/main" id="{F1BD08BA-26E2-48F9-98F9-F8CA9F9F539F}"/>
              </a:ext>
            </a:extLst>
          </p:cNvPr>
          <p:cNvSpPr>
            <a:spLocks noGrp="1"/>
          </p:cNvSpPr>
          <p:nvPr>
            <p:ph type="body" sz="quarter" idx="3"/>
          </p:nvPr>
        </p:nvSpPr>
        <p:spPr>
          <a:xfrm>
            <a:off x="7342510" y="1197802"/>
            <a:ext cx="4389847" cy="909294"/>
          </a:xfrm>
        </p:spPr>
        <p:txBody>
          <a:bodyPr/>
          <a:lstStyle/>
          <a:p>
            <a:pPr algn="ctr"/>
            <a:r>
              <a:rPr lang="en-US" dirty="0">
                <a:solidFill>
                  <a:srgbClr val="FF0000"/>
                </a:solidFill>
              </a:rPr>
              <a:t>Equilateral triangle and compass</a:t>
            </a:r>
            <a:endParaRPr lang="en-US" dirty="0">
              <a:solidFill>
                <a:srgbClr val="FF0000"/>
              </a:solidFill>
            </a:endParaRPr>
          </a:p>
        </p:txBody>
      </p:sp>
      <p:sp>
        <p:nvSpPr>
          <p:cNvPr id="6" name="Content Placeholder 5">
            <a:extLst>
              <a:ext uri="{FF2B5EF4-FFF2-40B4-BE49-F238E27FC236}">
                <a16:creationId xmlns="" xmlns:a16="http://schemas.microsoft.com/office/drawing/2014/main" id="{7363FBB2-5A80-46A0-9C1B-F1B7BCAFF806}"/>
              </a:ext>
            </a:extLst>
          </p:cNvPr>
          <p:cNvSpPr>
            <a:spLocks noGrp="1"/>
          </p:cNvSpPr>
          <p:nvPr>
            <p:ph sz="quarter" idx="4"/>
          </p:nvPr>
        </p:nvSpPr>
        <p:spPr>
          <a:xfrm>
            <a:off x="7342510" y="2163068"/>
            <a:ext cx="4849489" cy="4242214"/>
          </a:xfrm>
        </p:spPr>
        <p:txBody>
          <a:bodyPr>
            <a:normAutofit/>
          </a:bodyPr>
          <a:lstStyle/>
          <a:p>
            <a:r>
              <a:rPr lang="en-US" dirty="0">
                <a:solidFill>
                  <a:srgbClr val="002060"/>
                </a:solidFill>
              </a:rPr>
              <a:t>We decided to make a hut in the same way as </a:t>
            </a:r>
            <a:r>
              <a:rPr lang="en-US" dirty="0" err="1">
                <a:solidFill>
                  <a:srgbClr val="002060"/>
                </a:solidFill>
              </a:rPr>
              <a:t>Lepenci</a:t>
            </a:r>
            <a:r>
              <a:rPr lang="en-US" dirty="0">
                <a:solidFill>
                  <a:srgbClr val="002060"/>
                </a:solidFill>
              </a:rPr>
              <a:t>, but with a modern lighted floor base. We imagined that the floor mosaic would be illuminated by LEDs</a:t>
            </a:r>
            <a:r>
              <a:rPr lang="en-US" dirty="0" smtClean="0">
                <a:solidFill>
                  <a:srgbClr val="002060"/>
                </a:solidFill>
              </a:rPr>
              <a:t>.</a:t>
            </a:r>
            <a:endParaRPr lang="sr-Cyrl-RS" dirty="0">
              <a:solidFill>
                <a:srgbClr val="002060"/>
              </a:solidFill>
            </a:endParaRPr>
          </a:p>
          <a:p>
            <a:r>
              <a:rPr lang="en-US" dirty="0" err="1">
                <a:solidFill>
                  <a:srgbClr val="002060"/>
                </a:solidFill>
              </a:rPr>
              <a:t>Lepenci</a:t>
            </a:r>
            <a:r>
              <a:rPr lang="en-US" dirty="0">
                <a:solidFill>
                  <a:srgbClr val="002060"/>
                </a:solidFill>
              </a:rPr>
              <a:t> did not have mathematical knowledge, but they intuitively determined perfect measurements. The scale of the dimensions of the reconstructed archeological remains indicates an intuitive sense of perfect harmony - a golden section</a:t>
            </a:r>
            <a:r>
              <a:rPr lang="en-US" dirty="0" smtClean="0">
                <a:solidFill>
                  <a:srgbClr val="002060"/>
                </a:solidFill>
              </a:rPr>
              <a:t>.</a:t>
            </a:r>
            <a:endParaRPr lang="sr-Cyrl-RS" b="1" dirty="0">
              <a:solidFill>
                <a:srgbClr val="002060"/>
              </a:solidFill>
            </a:endParaRPr>
          </a:p>
          <a:p>
            <a:pPr marL="0" indent="0">
              <a:buNone/>
            </a:pPr>
            <a:endParaRPr lang="sr-Cyrl-RS" dirty="0">
              <a:solidFill>
                <a:srgbClr val="002060"/>
              </a:solidFill>
            </a:endParaRPr>
          </a:p>
          <a:p>
            <a:endParaRPr lang="en-US" dirty="0">
              <a:solidFill>
                <a:srgbClr val="002060"/>
              </a:solidFill>
            </a:endParaRPr>
          </a:p>
        </p:txBody>
      </p:sp>
      <p:pic>
        <p:nvPicPr>
          <p:cNvPr id="8" name="Picture 7">
            <a:extLst>
              <a:ext uri="{FF2B5EF4-FFF2-40B4-BE49-F238E27FC236}">
                <a16:creationId xmlns="" xmlns:a16="http://schemas.microsoft.com/office/drawing/2014/main" id="{1DB0A773-B80A-4312-BF95-6405197EC3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4671392"/>
            <a:ext cx="3816623" cy="2226363"/>
          </a:xfrm>
          <a:prstGeom prst="rect">
            <a:avLst/>
          </a:prstGeom>
        </p:spPr>
      </p:pic>
      <p:pic>
        <p:nvPicPr>
          <p:cNvPr id="10" name="Picture 9">
            <a:extLst>
              <a:ext uri="{FF2B5EF4-FFF2-40B4-BE49-F238E27FC236}">
                <a16:creationId xmlns="" xmlns:a16="http://schemas.microsoft.com/office/drawing/2014/main" id="{B8762D7E-F4B9-4433-BBB0-95D79DD63D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6674" y="4636536"/>
            <a:ext cx="2886776" cy="2221464"/>
          </a:xfrm>
          <a:prstGeom prst="rect">
            <a:avLst/>
          </a:prstGeom>
        </p:spPr>
      </p:pic>
    </p:spTree>
    <p:extLst>
      <p:ext uri="{BB962C8B-B14F-4D97-AF65-F5344CB8AC3E}">
        <p14:creationId xmlns:p14="http://schemas.microsoft.com/office/powerpoint/2010/main" val="19931419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4CE329-83AE-48B2-BBF2-E081E4733401}"/>
              </a:ext>
            </a:extLst>
          </p:cNvPr>
          <p:cNvSpPr>
            <a:spLocks noGrp="1"/>
          </p:cNvSpPr>
          <p:nvPr>
            <p:ph type="title"/>
          </p:nvPr>
        </p:nvSpPr>
        <p:spPr>
          <a:xfrm>
            <a:off x="768626" y="452718"/>
            <a:ext cx="9282208" cy="792986"/>
          </a:xfrm>
        </p:spPr>
        <p:txBody>
          <a:bodyPr/>
          <a:lstStyle/>
          <a:p>
            <a:pPr algn="ctr"/>
            <a:r>
              <a:rPr lang="en-US" sz="3600" b="1" dirty="0" err="1">
                <a:solidFill>
                  <a:srgbClr val="FF0000"/>
                </a:solidFill>
              </a:rPr>
              <a:t>Lepenski</a:t>
            </a:r>
            <a:r>
              <a:rPr lang="en-US" sz="3600" b="1" dirty="0">
                <a:solidFill>
                  <a:srgbClr val="FF0000"/>
                </a:solidFill>
              </a:rPr>
              <a:t> </a:t>
            </a:r>
            <a:r>
              <a:rPr lang="en-US" sz="3600" b="1" dirty="0" err="1">
                <a:solidFill>
                  <a:srgbClr val="FF0000"/>
                </a:solidFill>
              </a:rPr>
              <a:t>vir</a:t>
            </a:r>
            <a:r>
              <a:rPr lang="en-US" sz="3600" b="1" dirty="0">
                <a:solidFill>
                  <a:srgbClr val="FF0000"/>
                </a:solidFill>
              </a:rPr>
              <a:t>-mathematical concepts</a:t>
            </a:r>
            <a:endParaRPr lang="en-US" sz="3600" dirty="0"/>
          </a:p>
        </p:txBody>
      </p:sp>
      <p:sp>
        <p:nvSpPr>
          <p:cNvPr id="3" name="Text Placeholder 2">
            <a:extLst>
              <a:ext uri="{FF2B5EF4-FFF2-40B4-BE49-F238E27FC236}">
                <a16:creationId xmlns="" xmlns:a16="http://schemas.microsoft.com/office/drawing/2014/main" id="{830CF3C9-4D23-44C6-89E0-7E6215EAECAD}"/>
              </a:ext>
            </a:extLst>
          </p:cNvPr>
          <p:cNvSpPr>
            <a:spLocks noGrp="1"/>
          </p:cNvSpPr>
          <p:nvPr>
            <p:ph type="body" idx="1"/>
          </p:nvPr>
        </p:nvSpPr>
        <p:spPr>
          <a:xfrm>
            <a:off x="1103312" y="1020418"/>
            <a:ext cx="4396339" cy="884582"/>
          </a:xfrm>
        </p:spPr>
        <p:txBody>
          <a:bodyPr/>
          <a:lstStyle/>
          <a:p>
            <a:r>
              <a:rPr lang="sr-Latn-RS" b="1" dirty="0" smtClean="0">
                <a:solidFill>
                  <a:srgbClr val="FF0000"/>
                </a:solidFill>
              </a:rPr>
              <a:t>Research work</a:t>
            </a:r>
            <a:endParaRPr lang="en-US" b="1" dirty="0">
              <a:solidFill>
                <a:srgbClr val="FF0000"/>
              </a:solidFill>
            </a:endParaRPr>
          </a:p>
          <a:p>
            <a:endParaRPr lang="en-US" dirty="0"/>
          </a:p>
        </p:txBody>
      </p:sp>
      <p:sp>
        <p:nvSpPr>
          <p:cNvPr id="4" name="Content Placeholder 3">
            <a:extLst>
              <a:ext uri="{FF2B5EF4-FFF2-40B4-BE49-F238E27FC236}">
                <a16:creationId xmlns="" xmlns:a16="http://schemas.microsoft.com/office/drawing/2014/main" id="{B417AFF8-EA46-417A-AEB7-BB1A56DC6F60}"/>
              </a:ext>
            </a:extLst>
          </p:cNvPr>
          <p:cNvSpPr>
            <a:spLocks noGrp="1"/>
          </p:cNvSpPr>
          <p:nvPr>
            <p:ph sz="half" idx="2"/>
          </p:nvPr>
        </p:nvSpPr>
        <p:spPr>
          <a:xfrm>
            <a:off x="0" y="1563757"/>
            <a:ext cx="4396339" cy="5009321"/>
          </a:xfrm>
        </p:spPr>
        <p:txBody>
          <a:bodyPr>
            <a:normAutofit fontScale="47500" lnSpcReduction="20000"/>
          </a:bodyPr>
          <a:lstStyle/>
          <a:p>
            <a:r>
              <a:rPr lang="en-US" sz="3400" dirty="0">
                <a:solidFill>
                  <a:srgbClr val="002060"/>
                </a:solidFill>
              </a:rPr>
              <a:t>Our activities during the preparation for the construction of the hut are based on the research of Dr. Eng. </a:t>
            </a:r>
            <a:r>
              <a:rPr lang="en-US" sz="3400" dirty="0" err="1">
                <a:solidFill>
                  <a:srgbClr val="002060"/>
                </a:solidFill>
              </a:rPr>
              <a:t>Predrag</a:t>
            </a:r>
            <a:r>
              <a:rPr lang="en-US" sz="3400" dirty="0">
                <a:solidFill>
                  <a:srgbClr val="002060"/>
                </a:solidFill>
              </a:rPr>
              <a:t> </a:t>
            </a:r>
            <a:r>
              <a:rPr lang="en-US" sz="3400" dirty="0" err="1">
                <a:solidFill>
                  <a:srgbClr val="002060"/>
                </a:solidFill>
              </a:rPr>
              <a:t>Ristic</a:t>
            </a:r>
            <a:r>
              <a:rPr lang="en-US" sz="3400" dirty="0">
                <a:solidFill>
                  <a:srgbClr val="002060"/>
                </a:solidFill>
              </a:rPr>
              <a:t>, who received his doctorate in Graz on the topic of reconstruction and urbanism of </a:t>
            </a:r>
            <a:r>
              <a:rPr lang="en-US" sz="3400" dirty="0" err="1">
                <a:solidFill>
                  <a:srgbClr val="002060"/>
                </a:solidFill>
              </a:rPr>
              <a:t>Lepenski</a:t>
            </a:r>
            <a:r>
              <a:rPr lang="en-US" sz="3400" dirty="0">
                <a:solidFill>
                  <a:srgbClr val="002060"/>
                </a:solidFill>
              </a:rPr>
              <a:t> </a:t>
            </a:r>
            <a:r>
              <a:rPr lang="en-US" sz="3400" dirty="0" err="1">
                <a:solidFill>
                  <a:srgbClr val="002060"/>
                </a:solidFill>
              </a:rPr>
              <a:t>vir</a:t>
            </a:r>
            <a:r>
              <a:rPr lang="en-US" sz="3400" dirty="0" smtClean="0">
                <a:solidFill>
                  <a:srgbClr val="002060"/>
                </a:solidFill>
              </a:rPr>
              <a:t>.</a:t>
            </a:r>
            <a:endParaRPr lang="sr-Cyrl-RS" dirty="0">
              <a:solidFill>
                <a:srgbClr val="002060"/>
              </a:solidFill>
            </a:endParaRPr>
          </a:p>
          <a:p>
            <a:endParaRPr lang="sr-Cyrl-RS" dirty="0">
              <a:solidFill>
                <a:srgbClr val="002060"/>
              </a:solidFill>
            </a:endParaRPr>
          </a:p>
          <a:p>
            <a:endParaRPr lang="sr-Cyrl-RS" dirty="0">
              <a:solidFill>
                <a:srgbClr val="002060"/>
              </a:solidFill>
            </a:endParaRPr>
          </a:p>
          <a:p>
            <a:endParaRPr lang="sr-Cyrl-RS" dirty="0">
              <a:solidFill>
                <a:srgbClr val="002060"/>
              </a:solidFill>
            </a:endParaRPr>
          </a:p>
          <a:p>
            <a:endParaRPr lang="sr-Cyrl-RS" dirty="0">
              <a:solidFill>
                <a:srgbClr val="002060"/>
              </a:solidFill>
            </a:endParaRPr>
          </a:p>
          <a:p>
            <a:endParaRPr lang="sr-Cyrl-RS" dirty="0">
              <a:solidFill>
                <a:srgbClr val="002060"/>
              </a:solidFill>
            </a:endParaRPr>
          </a:p>
          <a:p>
            <a:endParaRPr lang="sr-Cyrl-RS" dirty="0">
              <a:solidFill>
                <a:srgbClr val="002060"/>
              </a:solidFill>
            </a:endParaRPr>
          </a:p>
          <a:p>
            <a:endParaRPr lang="sr-Cyrl-RS" dirty="0">
              <a:solidFill>
                <a:srgbClr val="002060"/>
              </a:solidFill>
            </a:endParaRPr>
          </a:p>
          <a:p>
            <a:pPr marL="0" indent="0">
              <a:buNone/>
            </a:pPr>
            <a:endParaRPr lang="sr-Cyrl-RS" dirty="0">
              <a:solidFill>
                <a:srgbClr val="002060"/>
              </a:solidFill>
            </a:endParaRPr>
          </a:p>
          <a:p>
            <a:pPr marL="0" indent="0">
              <a:buNone/>
            </a:pPr>
            <a:endParaRPr lang="sr-Cyrl-RS" dirty="0">
              <a:solidFill>
                <a:srgbClr val="002060"/>
              </a:solidFill>
            </a:endParaRPr>
          </a:p>
          <a:p>
            <a:pPr marL="0" indent="0">
              <a:buNone/>
            </a:pPr>
            <a:endParaRPr lang="sr-Cyrl-RS" dirty="0">
              <a:solidFill>
                <a:srgbClr val="002060"/>
              </a:solidFill>
            </a:endParaRPr>
          </a:p>
          <a:p>
            <a:pPr marL="0" indent="0">
              <a:buNone/>
            </a:pPr>
            <a:endParaRPr lang="sr-Cyrl-RS" dirty="0">
              <a:solidFill>
                <a:srgbClr val="002060"/>
              </a:solidFill>
            </a:endParaRPr>
          </a:p>
          <a:p>
            <a:pPr marL="0" indent="0">
              <a:buNone/>
            </a:pPr>
            <a:endParaRPr lang="sr-Cyrl-RS" dirty="0">
              <a:solidFill>
                <a:srgbClr val="002060"/>
              </a:solidFill>
            </a:endParaRPr>
          </a:p>
          <a:p>
            <a:pPr marL="0" indent="0">
              <a:buNone/>
            </a:pPr>
            <a:r>
              <a:rPr lang="en-US" sz="2900" dirty="0">
                <a:solidFill>
                  <a:srgbClr val="002060"/>
                </a:solidFill>
              </a:rPr>
              <a:t>Model, work of an architect</a:t>
            </a:r>
          </a:p>
          <a:p>
            <a:pPr marL="0" indent="0">
              <a:buNone/>
            </a:pPr>
            <a:r>
              <a:rPr lang="en-US" sz="2900" dirty="0" err="1">
                <a:solidFill>
                  <a:srgbClr val="002060"/>
                </a:solidFill>
              </a:rPr>
              <a:t>Pedje</a:t>
            </a:r>
            <a:r>
              <a:rPr lang="en-US" sz="2900" dirty="0">
                <a:solidFill>
                  <a:srgbClr val="002060"/>
                </a:solidFill>
              </a:rPr>
              <a:t> </a:t>
            </a:r>
            <a:r>
              <a:rPr lang="en-US" sz="2900" dirty="0" err="1" smtClean="0">
                <a:solidFill>
                  <a:srgbClr val="002060"/>
                </a:solidFill>
              </a:rPr>
              <a:t>Risti</a:t>
            </a:r>
            <a:r>
              <a:rPr lang="sr-Latn-RS" sz="2900" dirty="0" smtClean="0">
                <a:solidFill>
                  <a:srgbClr val="002060"/>
                </a:solidFill>
              </a:rPr>
              <a:t>ć</a:t>
            </a:r>
            <a:endParaRPr lang="sr-Latn-RS" dirty="0">
              <a:solidFill>
                <a:srgbClr val="002060"/>
              </a:solidFill>
            </a:endParaRPr>
          </a:p>
          <a:p>
            <a:endParaRPr lang="en-US" dirty="0"/>
          </a:p>
        </p:txBody>
      </p:sp>
      <p:sp>
        <p:nvSpPr>
          <p:cNvPr id="5" name="Text Placeholder 4">
            <a:extLst>
              <a:ext uri="{FF2B5EF4-FFF2-40B4-BE49-F238E27FC236}">
                <a16:creationId xmlns="" xmlns:a16="http://schemas.microsoft.com/office/drawing/2014/main" id="{F67B483C-39B2-4E6B-95A8-E683F9D102C7}"/>
              </a:ext>
            </a:extLst>
          </p:cNvPr>
          <p:cNvSpPr>
            <a:spLocks noGrp="1"/>
          </p:cNvSpPr>
          <p:nvPr>
            <p:ph type="body" sz="quarter" idx="3"/>
          </p:nvPr>
        </p:nvSpPr>
        <p:spPr>
          <a:xfrm>
            <a:off x="6602963" y="1020418"/>
            <a:ext cx="3447871" cy="481811"/>
          </a:xfrm>
        </p:spPr>
        <p:txBody>
          <a:bodyPr/>
          <a:lstStyle/>
          <a:p>
            <a:r>
              <a:rPr lang="en-US" b="1" dirty="0">
                <a:solidFill>
                  <a:srgbClr val="FF0000"/>
                </a:solidFill>
              </a:rPr>
              <a:t>Setting up a hut</a:t>
            </a:r>
            <a:endParaRPr lang="en-US" dirty="0"/>
          </a:p>
        </p:txBody>
      </p:sp>
      <p:sp>
        <p:nvSpPr>
          <p:cNvPr id="6" name="Content Placeholder 5">
            <a:extLst>
              <a:ext uri="{FF2B5EF4-FFF2-40B4-BE49-F238E27FC236}">
                <a16:creationId xmlns="" xmlns:a16="http://schemas.microsoft.com/office/drawing/2014/main" xmlns:a14="http://schemas.microsoft.com/office/drawing/2010/main" xmlns:mc="http://schemas.openxmlformats.org/markup-compatibility/2006" id="{EFB49EE9-D131-4846-924B-494D64EED046}"/>
              </a:ext>
            </a:extLst>
          </p:cNvPr>
          <p:cNvSpPr>
            <a:spLocks noGrp="1"/>
          </p:cNvSpPr>
          <p:nvPr>
            <p:ph sz="quarter" idx="4"/>
          </p:nvPr>
        </p:nvSpPr>
        <p:spPr>
          <a:xfrm>
            <a:off x="5462739" y="1712701"/>
            <a:ext cx="6506819" cy="4692581"/>
          </a:xfrm>
        </p:spPr>
        <p:txBody>
          <a:bodyPr>
            <a:normAutofit fontScale="47500" lnSpcReduction="20000"/>
          </a:bodyPr>
          <a:lstStyle/>
          <a:p>
            <a:r>
              <a:rPr lang="en-US" sz="3400" dirty="0">
                <a:solidFill>
                  <a:srgbClr val="002060"/>
                </a:solidFill>
              </a:rPr>
              <a:t>One of the assumptions is that the foundations of the huts of </a:t>
            </a:r>
            <a:r>
              <a:rPr lang="en-US" sz="3400" dirty="0" err="1">
                <a:solidFill>
                  <a:srgbClr val="002060"/>
                </a:solidFill>
              </a:rPr>
              <a:t>Lepenski</a:t>
            </a:r>
            <a:r>
              <a:rPr lang="en-US" sz="3400" dirty="0">
                <a:solidFill>
                  <a:srgbClr val="002060"/>
                </a:solidFill>
              </a:rPr>
              <a:t> </a:t>
            </a:r>
            <a:r>
              <a:rPr lang="en-US" sz="3400" dirty="0" err="1">
                <a:solidFill>
                  <a:srgbClr val="002060"/>
                </a:solidFill>
              </a:rPr>
              <a:t>vir</a:t>
            </a:r>
            <a:r>
              <a:rPr lang="en-US" sz="3400" dirty="0">
                <a:solidFill>
                  <a:srgbClr val="002060"/>
                </a:solidFill>
              </a:rPr>
              <a:t>, spanning up to 9 m, discovered on the sand along the banks of the Danube, were made in three strokes, by drawing- coding with a rope and a stake (using a stick and rope) in the sand.</a:t>
            </a:r>
          </a:p>
          <a:p>
            <a:r>
              <a:rPr lang="en-US" sz="3400" dirty="0">
                <a:solidFill>
                  <a:srgbClr val="002060"/>
                </a:solidFill>
              </a:rPr>
              <a:t>By </a:t>
            </a:r>
            <a:r>
              <a:rPr lang="en-US" sz="3400" dirty="0" err="1">
                <a:solidFill>
                  <a:srgbClr val="002060"/>
                </a:solidFill>
              </a:rPr>
              <a:t>hexagoning</a:t>
            </a:r>
            <a:r>
              <a:rPr lang="en-US" sz="3400" dirty="0">
                <a:solidFill>
                  <a:srgbClr val="002060"/>
                </a:solidFill>
              </a:rPr>
              <a:t>, they determined a circular section with an angle of and radius r</a:t>
            </a:r>
          </a:p>
          <a:p>
            <a:r>
              <a:rPr lang="en-US" sz="3400" dirty="0">
                <a:solidFill>
                  <a:srgbClr val="002060"/>
                </a:solidFill>
              </a:rPr>
              <a:t>At the center of gravity of the triangle on the side r, which is marked by a stone called a </a:t>
            </a:r>
            <a:r>
              <a:rPr lang="en-US" sz="3400" dirty="0" err="1">
                <a:solidFill>
                  <a:srgbClr val="002060"/>
                </a:solidFill>
              </a:rPr>
              <a:t>upretnik</a:t>
            </a:r>
            <a:r>
              <a:rPr lang="en-US" sz="3400" dirty="0">
                <a:solidFill>
                  <a:srgbClr val="002060"/>
                </a:solidFill>
              </a:rPr>
              <a:t>, they placed a </a:t>
            </a:r>
            <a:r>
              <a:rPr lang="en-US" sz="3400" dirty="0" err="1">
                <a:solidFill>
                  <a:srgbClr val="002060"/>
                </a:solidFill>
              </a:rPr>
              <a:t>soho</a:t>
            </a:r>
            <a:r>
              <a:rPr lang="en-US" sz="3400" dirty="0">
                <a:solidFill>
                  <a:srgbClr val="002060"/>
                </a:solidFill>
              </a:rPr>
              <a:t> tree with a branch that had the function of a skewer.</a:t>
            </a:r>
          </a:p>
          <a:p>
            <a:r>
              <a:rPr lang="en-US" sz="3400" dirty="0">
                <a:solidFill>
                  <a:srgbClr val="002060"/>
                </a:solidFill>
              </a:rPr>
              <a:t>The length of the hearth could not be greater than the radius of the inscribed circle in the triangle.</a:t>
            </a:r>
          </a:p>
          <a:p>
            <a:r>
              <a:rPr lang="en-US" sz="3400" dirty="0">
                <a:solidFill>
                  <a:srgbClr val="002060"/>
                </a:solidFill>
              </a:rPr>
              <a:t>Due to the slope of the bank towards the Danube, part of the floor of the hut had to be cut, so that the floor of the inner part of the hut was trapezoidal in shape.</a:t>
            </a:r>
          </a:p>
          <a:p>
            <a:r>
              <a:rPr lang="en-US" sz="3400" dirty="0">
                <a:solidFill>
                  <a:srgbClr val="002060"/>
                </a:solidFill>
              </a:rPr>
              <a:t>Under our hut is a circular section with a radius of 60 cm</a:t>
            </a:r>
            <a:r>
              <a:rPr lang="en-US" sz="3400" dirty="0" smtClean="0">
                <a:solidFill>
                  <a:srgbClr val="002060"/>
                </a:solidFill>
              </a:rPr>
              <a:t>.</a:t>
            </a:r>
            <a:endParaRPr lang="en-US" sz="3400" dirty="0">
              <a:solidFill>
                <a:srgbClr val="002060"/>
              </a:solidFill>
            </a:endParaRPr>
          </a:p>
          <a:p>
            <a:endParaRPr lang="en-US" dirty="0"/>
          </a:p>
        </p:txBody>
      </p:sp>
      <p:pic>
        <p:nvPicPr>
          <p:cNvPr id="7" name="Picture 6">
            <a:extLst>
              <a:ext uri="{FF2B5EF4-FFF2-40B4-BE49-F238E27FC236}">
                <a16:creationId xmlns="" xmlns:a16="http://schemas.microsoft.com/office/drawing/2014/main" id="{BE94187D-86C2-4A8B-AC6D-4C86B77516E3}"/>
              </a:ext>
            </a:extLst>
          </p:cNvPr>
          <p:cNvPicPr>
            <a:picLocks noChangeAspect="1"/>
          </p:cNvPicPr>
          <p:nvPr/>
        </p:nvPicPr>
        <p:blipFill>
          <a:blip r:embed="rId2"/>
          <a:stretch>
            <a:fillRect/>
          </a:stretch>
        </p:blipFill>
        <p:spPr>
          <a:xfrm>
            <a:off x="228714" y="3429000"/>
            <a:ext cx="2847079" cy="2115495"/>
          </a:xfrm>
          <a:prstGeom prst="rect">
            <a:avLst/>
          </a:prstGeom>
        </p:spPr>
      </p:pic>
      <p:pic>
        <p:nvPicPr>
          <p:cNvPr id="8" name="Picture 7">
            <a:extLst>
              <a:ext uri="{FF2B5EF4-FFF2-40B4-BE49-F238E27FC236}">
                <a16:creationId xmlns="" xmlns:a16="http://schemas.microsoft.com/office/drawing/2014/main" id="{A03B34E4-68AA-4AF0-A708-87C63801AD96}"/>
              </a:ext>
            </a:extLst>
          </p:cNvPr>
          <p:cNvPicPr>
            <a:picLocks noChangeAspect="1"/>
          </p:cNvPicPr>
          <p:nvPr/>
        </p:nvPicPr>
        <p:blipFill>
          <a:blip r:embed="rId3"/>
          <a:stretch>
            <a:fillRect/>
          </a:stretch>
        </p:blipFill>
        <p:spPr>
          <a:xfrm>
            <a:off x="3075793" y="2785921"/>
            <a:ext cx="2728659" cy="4091965"/>
          </a:xfrm>
          <a:prstGeom prst="rect">
            <a:avLst/>
          </a:prstGeom>
        </p:spPr>
      </p:pic>
    </p:spTree>
    <p:extLst>
      <p:ext uri="{BB962C8B-B14F-4D97-AF65-F5344CB8AC3E}">
        <p14:creationId xmlns:p14="http://schemas.microsoft.com/office/powerpoint/2010/main" val="5666103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6D379E-52EA-4F2F-BA2A-F10ED2F9BB7A}"/>
              </a:ext>
            </a:extLst>
          </p:cNvPr>
          <p:cNvSpPr>
            <a:spLocks noGrp="1"/>
          </p:cNvSpPr>
          <p:nvPr>
            <p:ph type="title"/>
          </p:nvPr>
        </p:nvSpPr>
        <p:spPr>
          <a:xfrm>
            <a:off x="646111" y="452718"/>
            <a:ext cx="9404723" cy="792986"/>
          </a:xfrm>
        </p:spPr>
        <p:txBody>
          <a:bodyPr/>
          <a:lstStyle/>
          <a:p>
            <a:pPr algn="ctr"/>
            <a:r>
              <a:rPr lang="sr-Latn-RS" sz="3600" b="1" dirty="0" smtClean="0">
                <a:solidFill>
                  <a:srgbClr val="FF0000"/>
                </a:solidFill>
              </a:rPr>
              <a:t>L</a:t>
            </a:r>
            <a:r>
              <a:rPr lang="en-US" sz="3600" b="1" dirty="0" err="1" smtClean="0">
                <a:solidFill>
                  <a:srgbClr val="FF0000"/>
                </a:solidFill>
              </a:rPr>
              <a:t>epenski</a:t>
            </a:r>
            <a:r>
              <a:rPr lang="en-US" sz="3600" b="1" dirty="0" smtClean="0">
                <a:solidFill>
                  <a:srgbClr val="FF0000"/>
                </a:solidFill>
              </a:rPr>
              <a:t> </a:t>
            </a:r>
            <a:r>
              <a:rPr lang="en-US" sz="3600" b="1" dirty="0" err="1">
                <a:solidFill>
                  <a:srgbClr val="FF0000"/>
                </a:solidFill>
              </a:rPr>
              <a:t>vir</a:t>
            </a:r>
            <a:r>
              <a:rPr lang="en-US" sz="3600" b="1" dirty="0">
                <a:solidFill>
                  <a:srgbClr val="FF0000"/>
                </a:solidFill>
              </a:rPr>
              <a:t>-mathematical concepts</a:t>
            </a:r>
            <a:endParaRPr lang="en-US" sz="3600" b="1" dirty="0"/>
          </a:p>
        </p:txBody>
      </p:sp>
      <p:sp>
        <p:nvSpPr>
          <p:cNvPr id="3" name="Content Placeholder 2">
            <a:extLst>
              <a:ext uri="{FF2B5EF4-FFF2-40B4-BE49-F238E27FC236}">
                <a16:creationId xmlns="" xmlns:a16="http://schemas.microsoft.com/office/drawing/2014/main" xmlns:a14="http://schemas.microsoft.com/office/drawing/2010/main" xmlns:mc="http://schemas.openxmlformats.org/markup-compatibility/2006" id="{5949DD58-BAF4-491E-A7B4-7AB4FFB68CE7}"/>
              </a:ext>
            </a:extLst>
          </p:cNvPr>
          <p:cNvSpPr>
            <a:spLocks noGrp="1"/>
          </p:cNvSpPr>
          <p:nvPr>
            <p:ph idx="1"/>
          </p:nvPr>
        </p:nvSpPr>
        <p:spPr>
          <a:xfrm>
            <a:off x="593103" y="1099931"/>
            <a:ext cx="11290852" cy="5758069"/>
          </a:xfrm>
        </p:spPr>
        <p:txBody>
          <a:bodyPr>
            <a:normAutofit lnSpcReduction="10000"/>
          </a:bodyPr>
          <a:lstStyle/>
          <a:p>
            <a:pPr marL="0" indent="0">
              <a:buNone/>
            </a:pPr>
            <a:r>
              <a:rPr lang="en-US" dirty="0">
                <a:solidFill>
                  <a:srgbClr val="002060"/>
                </a:solidFill>
              </a:rPr>
              <a:t>It is assumed that the hut was in the shape of a tetrahedron or a three-sided pyramid . The hut we made has the basis of the shape of an equilateral triangle with a side of 60 cm , and proportionally placed elements according to the measurements on the artifacts from the </a:t>
            </a:r>
            <a:r>
              <a:rPr lang="en-US" dirty="0" err="1">
                <a:solidFill>
                  <a:srgbClr val="002060"/>
                </a:solidFill>
              </a:rPr>
              <a:t>Lepenski</a:t>
            </a:r>
            <a:r>
              <a:rPr lang="en-US" dirty="0">
                <a:solidFill>
                  <a:srgbClr val="002060"/>
                </a:solidFill>
              </a:rPr>
              <a:t> </a:t>
            </a:r>
            <a:r>
              <a:rPr lang="en-US" dirty="0" err="1">
                <a:solidFill>
                  <a:srgbClr val="002060"/>
                </a:solidFill>
              </a:rPr>
              <a:t>vir</a:t>
            </a:r>
            <a:r>
              <a:rPr lang="en-US" dirty="0">
                <a:solidFill>
                  <a:srgbClr val="002060"/>
                </a:solidFill>
              </a:rPr>
              <a:t> museum. The height of the base is 30 cm long , the radius of the inscribed circle (length of the hearth) is 10 cm , the stone is placed in the center of gravity of the triangle which represents the base of the tetrahedron. The height of the hut is equal to the radius of the described circle around the triangle 20 cm , so that the side edges have a length of 20 cm. The scale of our hut and one of the huts of the </a:t>
            </a:r>
            <a:r>
              <a:rPr lang="sr-Latn-RS" dirty="0" smtClean="0">
                <a:solidFill>
                  <a:srgbClr val="002060"/>
                </a:solidFill>
              </a:rPr>
              <a:t>                               </a:t>
            </a:r>
            <a:r>
              <a:rPr lang="en-US" dirty="0" smtClean="0">
                <a:solidFill>
                  <a:srgbClr val="002060"/>
                </a:solidFill>
              </a:rPr>
              <a:t>settlement </a:t>
            </a:r>
            <a:r>
              <a:rPr lang="en-US" dirty="0">
                <a:solidFill>
                  <a:srgbClr val="002060"/>
                </a:solidFill>
              </a:rPr>
              <a:t>is 1:15.</a:t>
            </a:r>
          </a:p>
          <a:p>
            <a:pPr marL="0" indent="0">
              <a:buNone/>
            </a:pPr>
            <a:r>
              <a:rPr lang="en-US" dirty="0">
                <a:solidFill>
                  <a:srgbClr val="002060"/>
                </a:solidFill>
              </a:rPr>
              <a:t>The builders of the </a:t>
            </a:r>
            <a:r>
              <a:rPr lang="en-US" dirty="0" err="1">
                <a:solidFill>
                  <a:srgbClr val="002060"/>
                </a:solidFill>
              </a:rPr>
              <a:t>Lepenski</a:t>
            </a:r>
            <a:r>
              <a:rPr lang="en-US" dirty="0">
                <a:solidFill>
                  <a:srgbClr val="002060"/>
                </a:solidFill>
              </a:rPr>
              <a:t> </a:t>
            </a:r>
            <a:r>
              <a:rPr lang="en-US" dirty="0" err="1">
                <a:solidFill>
                  <a:srgbClr val="002060"/>
                </a:solidFill>
              </a:rPr>
              <a:t>vir</a:t>
            </a:r>
            <a:r>
              <a:rPr lang="en-US" dirty="0">
                <a:solidFill>
                  <a:srgbClr val="002060"/>
                </a:solidFill>
              </a:rPr>
              <a:t> hut did not know about the lengths </a:t>
            </a:r>
            <a:r>
              <a:rPr lang="sr-Latn-RS" dirty="0" smtClean="0">
                <a:solidFill>
                  <a:srgbClr val="002060"/>
                </a:solidFill>
              </a:rPr>
              <a:t>                                </a:t>
            </a:r>
            <a:r>
              <a:rPr lang="en-US" dirty="0" smtClean="0">
                <a:solidFill>
                  <a:srgbClr val="002060"/>
                </a:solidFill>
              </a:rPr>
              <a:t>whose </a:t>
            </a:r>
            <a:r>
              <a:rPr lang="en-US" dirty="0">
                <a:solidFill>
                  <a:srgbClr val="002060"/>
                </a:solidFill>
              </a:rPr>
              <a:t>measured numbers were irrational, but they intuitively estimated </a:t>
            </a:r>
            <a:r>
              <a:rPr lang="sr-Latn-RS" dirty="0" smtClean="0">
                <a:solidFill>
                  <a:srgbClr val="002060"/>
                </a:solidFill>
              </a:rPr>
              <a:t>                             </a:t>
            </a:r>
            <a:r>
              <a:rPr lang="en-US" dirty="0" smtClean="0">
                <a:solidFill>
                  <a:srgbClr val="002060"/>
                </a:solidFill>
              </a:rPr>
              <a:t>the </a:t>
            </a:r>
            <a:r>
              <a:rPr lang="en-US" dirty="0">
                <a:solidFill>
                  <a:srgbClr val="002060"/>
                </a:solidFill>
              </a:rPr>
              <a:t>perfect measurements.</a:t>
            </a:r>
          </a:p>
          <a:p>
            <a:pPr marL="0" indent="0">
              <a:buNone/>
            </a:pPr>
            <a:r>
              <a:rPr lang="en-US" dirty="0">
                <a:solidFill>
                  <a:srgbClr val="002060"/>
                </a:solidFill>
              </a:rPr>
              <a:t>The middle line of the triangle divides the radius belonging to the axis of </a:t>
            </a:r>
            <a:r>
              <a:rPr lang="sr-Latn-RS" dirty="0" smtClean="0">
                <a:solidFill>
                  <a:srgbClr val="002060"/>
                </a:solidFill>
              </a:rPr>
              <a:t>                                    </a:t>
            </a:r>
            <a:r>
              <a:rPr lang="en-US" dirty="0" smtClean="0">
                <a:solidFill>
                  <a:srgbClr val="002060"/>
                </a:solidFill>
              </a:rPr>
              <a:t>symmetry </a:t>
            </a:r>
            <a:r>
              <a:rPr lang="en-US" dirty="0">
                <a:solidFill>
                  <a:srgbClr val="002060"/>
                </a:solidFill>
              </a:rPr>
              <a:t>in the ratio 3: 5.</a:t>
            </a:r>
          </a:p>
          <a:p>
            <a:pPr marL="0" indent="0">
              <a:buNone/>
            </a:pPr>
            <a:r>
              <a:rPr lang="en-US" dirty="0">
                <a:solidFill>
                  <a:srgbClr val="002060"/>
                </a:solidFill>
              </a:rPr>
              <a:t>The mosaic segments in the paper variant are equilateral triangles and </a:t>
            </a:r>
            <a:r>
              <a:rPr lang="sr-Latn-RS" dirty="0" smtClean="0">
                <a:solidFill>
                  <a:srgbClr val="002060"/>
                </a:solidFill>
              </a:rPr>
              <a:t>                              </a:t>
            </a:r>
            <a:r>
              <a:rPr lang="en-US" dirty="0" smtClean="0">
                <a:solidFill>
                  <a:srgbClr val="002060"/>
                </a:solidFill>
              </a:rPr>
              <a:t>on </a:t>
            </a:r>
            <a:r>
              <a:rPr lang="en-US" dirty="0">
                <a:solidFill>
                  <a:srgbClr val="002060"/>
                </a:solidFill>
              </a:rPr>
              <a:t>the model the LEDs are in 3 colors. The entire work on the project is in </a:t>
            </a:r>
            <a:r>
              <a:rPr lang="sr-Latn-RS" dirty="0" smtClean="0">
                <a:solidFill>
                  <a:srgbClr val="002060"/>
                </a:solidFill>
              </a:rPr>
              <a:t>                           </a:t>
            </a:r>
            <a:r>
              <a:rPr lang="en-US" dirty="0" smtClean="0">
                <a:solidFill>
                  <a:srgbClr val="002060"/>
                </a:solidFill>
              </a:rPr>
              <a:t>the </a:t>
            </a:r>
            <a:r>
              <a:rPr lang="en-US" dirty="0">
                <a:solidFill>
                  <a:srgbClr val="002060"/>
                </a:solidFill>
              </a:rPr>
              <a:t>sign of an equilateral triangle, so we made stamps with the imprint </a:t>
            </a:r>
            <a:r>
              <a:rPr lang="sr-Latn-RS" dirty="0" smtClean="0">
                <a:solidFill>
                  <a:srgbClr val="002060"/>
                </a:solidFill>
              </a:rPr>
              <a:t>                                  </a:t>
            </a:r>
            <a:r>
              <a:rPr lang="en-US" dirty="0" smtClean="0">
                <a:solidFill>
                  <a:srgbClr val="002060"/>
                </a:solidFill>
              </a:rPr>
              <a:t>of </a:t>
            </a:r>
            <a:r>
              <a:rPr lang="en-US" dirty="0">
                <a:solidFill>
                  <a:srgbClr val="002060"/>
                </a:solidFill>
              </a:rPr>
              <a:t>an equilateral triangle in three sizes (pages 1 cm, 1.5 cm and 2 cm).</a:t>
            </a:r>
            <a:endParaRPr lang="en-US" dirty="0">
              <a:solidFill>
                <a:srgbClr val="002060"/>
              </a:solidFill>
            </a:endParaRPr>
          </a:p>
        </p:txBody>
      </p:sp>
      <p:pic>
        <p:nvPicPr>
          <p:cNvPr id="5" name="Picture 4">
            <a:extLst>
              <a:ext uri="{FF2B5EF4-FFF2-40B4-BE49-F238E27FC236}">
                <a16:creationId xmlns="" xmlns:a16="http://schemas.microsoft.com/office/drawing/2014/main" id="{C9857D93-1F6E-42D2-93D7-F5236ADC38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69341" y="3303176"/>
            <a:ext cx="2314614" cy="1735961"/>
          </a:xfrm>
          <a:prstGeom prst="rect">
            <a:avLst/>
          </a:prstGeom>
        </p:spPr>
      </p:pic>
      <p:pic>
        <p:nvPicPr>
          <p:cNvPr id="7" name="Picture 6">
            <a:extLst>
              <a:ext uri="{FF2B5EF4-FFF2-40B4-BE49-F238E27FC236}">
                <a16:creationId xmlns="" xmlns:a16="http://schemas.microsoft.com/office/drawing/2014/main" id="{A9800D76-B7C9-4EC4-93F0-A1055B1B40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69341" y="5039137"/>
            <a:ext cx="2314614" cy="1735960"/>
          </a:xfrm>
          <a:prstGeom prst="rect">
            <a:avLst/>
          </a:prstGeom>
        </p:spPr>
      </p:pic>
    </p:spTree>
    <p:extLst>
      <p:ext uri="{BB962C8B-B14F-4D97-AF65-F5344CB8AC3E}">
        <p14:creationId xmlns:p14="http://schemas.microsoft.com/office/powerpoint/2010/main" val="33486226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D546959-19E2-4B1C-82FA-3E3921F86F07}"/>
              </a:ext>
            </a:extLst>
          </p:cNvPr>
          <p:cNvSpPr>
            <a:spLocks noGrp="1"/>
          </p:cNvSpPr>
          <p:nvPr>
            <p:ph type="title"/>
          </p:nvPr>
        </p:nvSpPr>
        <p:spPr>
          <a:xfrm>
            <a:off x="861391" y="185531"/>
            <a:ext cx="9189443" cy="1004030"/>
          </a:xfrm>
        </p:spPr>
        <p:txBody>
          <a:bodyPr/>
          <a:lstStyle/>
          <a:p>
            <a:pPr algn="ctr"/>
            <a:r>
              <a:rPr lang="en-US" sz="4000" dirty="0">
                <a:solidFill>
                  <a:srgbClr val="FF0000"/>
                </a:solidFill>
              </a:rPr>
              <a:t>Informatics-software tools</a:t>
            </a:r>
            <a:endParaRPr lang="en-US" sz="4000" dirty="0">
              <a:solidFill>
                <a:srgbClr val="FF0000"/>
              </a:solidFill>
            </a:endParaRPr>
          </a:p>
        </p:txBody>
      </p:sp>
      <p:sp>
        <p:nvSpPr>
          <p:cNvPr id="3" name="Text Placeholder 2">
            <a:extLst>
              <a:ext uri="{FF2B5EF4-FFF2-40B4-BE49-F238E27FC236}">
                <a16:creationId xmlns="" xmlns:a16="http://schemas.microsoft.com/office/drawing/2014/main" id="{47CC4679-52FB-4725-8FC7-4B7DF86F0906}"/>
              </a:ext>
            </a:extLst>
          </p:cNvPr>
          <p:cNvSpPr>
            <a:spLocks noGrp="1"/>
          </p:cNvSpPr>
          <p:nvPr>
            <p:ph type="body" idx="1"/>
          </p:nvPr>
        </p:nvSpPr>
        <p:spPr>
          <a:xfrm>
            <a:off x="274762" y="1088525"/>
            <a:ext cx="6612836" cy="576262"/>
          </a:xfrm>
        </p:spPr>
        <p:txBody>
          <a:bodyPr/>
          <a:lstStyle/>
          <a:p>
            <a:r>
              <a:rPr lang="sr-Latn-RS" dirty="0">
                <a:solidFill>
                  <a:srgbClr val="FF0000"/>
                </a:solidFill>
              </a:rPr>
              <a:t>Cinderella-construction by compass</a:t>
            </a:r>
            <a:endParaRPr lang="en-US" dirty="0">
              <a:solidFill>
                <a:srgbClr val="FF0000"/>
              </a:solidFill>
            </a:endParaRPr>
          </a:p>
        </p:txBody>
      </p:sp>
      <p:pic>
        <p:nvPicPr>
          <p:cNvPr id="8" name="Content Placeholder 7">
            <a:extLst>
              <a:ext uri="{FF2B5EF4-FFF2-40B4-BE49-F238E27FC236}">
                <a16:creationId xmlns="" xmlns:a16="http://schemas.microsoft.com/office/drawing/2014/main" id="{B675CF8C-0153-4826-9B70-0C6278C01F3F}"/>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89400" y="1869575"/>
            <a:ext cx="3657599" cy="2056394"/>
          </a:xfrm>
        </p:spPr>
      </p:pic>
      <p:pic>
        <p:nvPicPr>
          <p:cNvPr id="10" name="Content Placeholder 9">
            <a:extLst>
              <a:ext uri="{FF2B5EF4-FFF2-40B4-BE49-F238E27FC236}">
                <a16:creationId xmlns="" xmlns:a16="http://schemas.microsoft.com/office/drawing/2014/main" id="{F3AB77B4-2239-4702-9DAB-49E9496D550B}"/>
              </a:ext>
            </a:extLst>
          </p:cNvPr>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307109" y="1815770"/>
            <a:ext cx="3711196" cy="2086529"/>
          </a:xfrm>
        </p:spPr>
      </p:pic>
      <p:pic>
        <p:nvPicPr>
          <p:cNvPr id="12" name="Picture 11">
            <a:extLst>
              <a:ext uri="{FF2B5EF4-FFF2-40B4-BE49-F238E27FC236}">
                <a16:creationId xmlns="" xmlns:a16="http://schemas.microsoft.com/office/drawing/2014/main" id="{F30185A7-507C-4963-BB51-352E036B76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45510" y="1869575"/>
            <a:ext cx="3500960" cy="1968329"/>
          </a:xfrm>
          <a:prstGeom prst="rect">
            <a:avLst/>
          </a:prstGeom>
        </p:spPr>
      </p:pic>
      <p:pic>
        <p:nvPicPr>
          <p:cNvPr id="14" name="Picture 13">
            <a:extLst>
              <a:ext uri="{FF2B5EF4-FFF2-40B4-BE49-F238E27FC236}">
                <a16:creationId xmlns="" xmlns:a16="http://schemas.microsoft.com/office/drawing/2014/main" id="{34D312B2-1300-4E57-A383-E6EFEB6357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0847" y="4159876"/>
            <a:ext cx="3605998" cy="2027384"/>
          </a:xfrm>
          <a:prstGeom prst="rect">
            <a:avLst/>
          </a:prstGeom>
        </p:spPr>
      </p:pic>
      <p:pic>
        <p:nvPicPr>
          <p:cNvPr id="16" name="Picture 15">
            <a:extLst>
              <a:ext uri="{FF2B5EF4-FFF2-40B4-BE49-F238E27FC236}">
                <a16:creationId xmlns="" xmlns:a16="http://schemas.microsoft.com/office/drawing/2014/main" id="{DC5BF2CD-1B24-4BE0-B58F-0F9C8A19CB1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53060" y="4159876"/>
            <a:ext cx="3734871" cy="2099840"/>
          </a:xfrm>
          <a:prstGeom prst="rect">
            <a:avLst/>
          </a:prstGeom>
        </p:spPr>
      </p:pic>
      <p:pic>
        <p:nvPicPr>
          <p:cNvPr id="18" name="Picture 17">
            <a:extLst>
              <a:ext uri="{FF2B5EF4-FFF2-40B4-BE49-F238E27FC236}">
                <a16:creationId xmlns="" xmlns:a16="http://schemas.microsoft.com/office/drawing/2014/main" id="{2BC3A2B0-8ED3-477D-84EC-A39DEAEC340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45510" y="4226428"/>
            <a:ext cx="3498125" cy="1966736"/>
          </a:xfrm>
          <a:prstGeom prst="rect">
            <a:avLst/>
          </a:prstGeom>
        </p:spPr>
      </p:pic>
    </p:spTree>
    <p:extLst>
      <p:ext uri="{BB962C8B-B14F-4D97-AF65-F5344CB8AC3E}">
        <p14:creationId xmlns:p14="http://schemas.microsoft.com/office/powerpoint/2010/main" val="9212362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D546959-19E2-4B1C-82FA-3E3921F86F07}"/>
              </a:ext>
            </a:extLst>
          </p:cNvPr>
          <p:cNvSpPr>
            <a:spLocks noGrp="1"/>
          </p:cNvSpPr>
          <p:nvPr>
            <p:ph type="title"/>
          </p:nvPr>
        </p:nvSpPr>
        <p:spPr>
          <a:xfrm>
            <a:off x="861391" y="185531"/>
            <a:ext cx="9189443" cy="1004030"/>
          </a:xfrm>
        </p:spPr>
        <p:txBody>
          <a:bodyPr/>
          <a:lstStyle/>
          <a:p>
            <a:pPr algn="ctr"/>
            <a:r>
              <a:rPr lang="en-US" sz="4000" dirty="0">
                <a:solidFill>
                  <a:srgbClr val="FF0000"/>
                </a:solidFill>
              </a:rPr>
              <a:t>Informatics-software tools</a:t>
            </a:r>
            <a:endParaRPr lang="en-US" sz="4000" dirty="0">
              <a:solidFill>
                <a:srgbClr val="FF0000"/>
              </a:solidFill>
            </a:endParaRPr>
          </a:p>
        </p:txBody>
      </p:sp>
      <p:sp>
        <p:nvSpPr>
          <p:cNvPr id="3" name="Text Placeholder 2">
            <a:extLst>
              <a:ext uri="{FF2B5EF4-FFF2-40B4-BE49-F238E27FC236}">
                <a16:creationId xmlns="" xmlns:a16="http://schemas.microsoft.com/office/drawing/2014/main" id="{47CC4679-52FB-4725-8FC7-4B7DF86F0906}"/>
              </a:ext>
            </a:extLst>
          </p:cNvPr>
          <p:cNvSpPr>
            <a:spLocks noGrp="1"/>
          </p:cNvSpPr>
          <p:nvPr>
            <p:ph type="body" idx="1"/>
          </p:nvPr>
        </p:nvSpPr>
        <p:spPr>
          <a:xfrm>
            <a:off x="274763" y="1088525"/>
            <a:ext cx="5095728" cy="576262"/>
          </a:xfrm>
        </p:spPr>
        <p:txBody>
          <a:bodyPr/>
          <a:lstStyle/>
          <a:p>
            <a:pPr algn="ctr"/>
            <a:r>
              <a:rPr lang="sr-Latn-RS" dirty="0" smtClean="0">
                <a:solidFill>
                  <a:srgbClr val="FF0000"/>
                </a:solidFill>
              </a:rPr>
              <a:t>Scratch</a:t>
            </a:r>
            <a:endParaRPr lang="en-US" dirty="0">
              <a:solidFill>
                <a:srgbClr val="FF0000"/>
              </a:solidFill>
            </a:endParaRPr>
          </a:p>
        </p:txBody>
      </p:sp>
      <p:sp>
        <p:nvSpPr>
          <p:cNvPr id="5" name="Text Placeholder 4">
            <a:extLst>
              <a:ext uri="{FF2B5EF4-FFF2-40B4-BE49-F238E27FC236}">
                <a16:creationId xmlns="" xmlns:a16="http://schemas.microsoft.com/office/drawing/2014/main" id="{6D37B06D-F80C-4A9E-B6B7-6A825FF10DA7}"/>
              </a:ext>
            </a:extLst>
          </p:cNvPr>
          <p:cNvSpPr>
            <a:spLocks noGrp="1"/>
          </p:cNvSpPr>
          <p:nvPr>
            <p:ph type="body" sz="quarter" idx="3"/>
          </p:nvPr>
        </p:nvSpPr>
        <p:spPr>
          <a:xfrm>
            <a:off x="7765774" y="1203021"/>
            <a:ext cx="2616364" cy="576262"/>
          </a:xfrm>
        </p:spPr>
        <p:txBody>
          <a:bodyPr/>
          <a:lstStyle/>
          <a:p>
            <a:r>
              <a:rPr lang="sr-Latn-RS" dirty="0">
                <a:solidFill>
                  <a:srgbClr val="FF0000"/>
                </a:solidFill>
              </a:rPr>
              <a:t>Paint-3D</a:t>
            </a:r>
            <a:endParaRPr lang="en-US" dirty="0">
              <a:solidFill>
                <a:srgbClr val="FF0000"/>
              </a:solidFill>
            </a:endParaRPr>
          </a:p>
        </p:txBody>
      </p:sp>
      <p:pic>
        <p:nvPicPr>
          <p:cNvPr id="20" name="Picture 19">
            <a:extLst>
              <a:ext uri="{FF2B5EF4-FFF2-40B4-BE49-F238E27FC236}">
                <a16:creationId xmlns="" xmlns:a16="http://schemas.microsoft.com/office/drawing/2014/main" id="{85A0A680-71DB-4F70-81A5-43A0C94CA4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5190" y="2184473"/>
            <a:ext cx="4757531" cy="1643677"/>
          </a:xfrm>
          <a:prstGeom prst="rect">
            <a:avLst/>
          </a:prstGeom>
        </p:spPr>
      </p:pic>
      <p:pic>
        <p:nvPicPr>
          <p:cNvPr id="22" name="Picture 21">
            <a:extLst>
              <a:ext uri="{FF2B5EF4-FFF2-40B4-BE49-F238E27FC236}">
                <a16:creationId xmlns="" xmlns:a16="http://schemas.microsoft.com/office/drawing/2014/main" id="{4238FC6A-B2AB-4143-861C-AF2014E9DA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1" y="3942646"/>
            <a:ext cx="5549129" cy="2597096"/>
          </a:xfrm>
          <a:prstGeom prst="rect">
            <a:avLst/>
          </a:prstGeom>
        </p:spPr>
      </p:pic>
      <p:pic>
        <p:nvPicPr>
          <p:cNvPr id="7" name="Content Placeholder 6"/>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1237222" y="3828150"/>
            <a:ext cx="3067278" cy="2522560"/>
          </a:xfr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3463" y="1725770"/>
            <a:ext cx="2457319" cy="2052095"/>
          </a:xfrm>
          <a:prstGeom prst="rect">
            <a:avLst/>
          </a:prstGeom>
        </p:spPr>
      </p:pic>
    </p:spTree>
    <p:extLst>
      <p:ext uri="{BB962C8B-B14F-4D97-AF65-F5344CB8AC3E}">
        <p14:creationId xmlns:p14="http://schemas.microsoft.com/office/powerpoint/2010/main" val="3299293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9D19C9A-A55D-4BFD-BF21-2713651AB1C4}"/>
              </a:ext>
            </a:extLst>
          </p:cNvPr>
          <p:cNvSpPr>
            <a:spLocks noGrp="1"/>
          </p:cNvSpPr>
          <p:nvPr>
            <p:ph type="title"/>
          </p:nvPr>
        </p:nvSpPr>
        <p:spPr>
          <a:xfrm>
            <a:off x="940904" y="452718"/>
            <a:ext cx="9109930" cy="859247"/>
          </a:xfrm>
        </p:spPr>
        <p:txBody>
          <a:bodyPr/>
          <a:lstStyle/>
          <a:p>
            <a:pPr algn="ctr"/>
            <a:r>
              <a:rPr lang="sr-Latn-RS" sz="4400" dirty="0" smtClean="0">
                <a:solidFill>
                  <a:srgbClr val="FF0000"/>
                </a:solidFill>
              </a:rPr>
              <a:t>Lepenski vir </a:t>
            </a:r>
            <a:r>
              <a:rPr lang="sr-Cyrl-RS" sz="4400" dirty="0" smtClean="0">
                <a:solidFill>
                  <a:srgbClr val="FF0000"/>
                </a:solidFill>
              </a:rPr>
              <a:t>-</a:t>
            </a:r>
            <a:r>
              <a:rPr lang="sr-Latn-RS" sz="4400" dirty="0" smtClean="0">
                <a:solidFill>
                  <a:srgbClr val="FF0000"/>
                </a:solidFill>
              </a:rPr>
              <a:t> </a:t>
            </a:r>
            <a:r>
              <a:rPr lang="en-US" sz="4400" dirty="0" smtClean="0">
                <a:solidFill>
                  <a:srgbClr val="FF0000"/>
                </a:solidFill>
              </a:rPr>
              <a:t>Informatics</a:t>
            </a:r>
            <a:endParaRPr lang="en-US" dirty="0"/>
          </a:p>
        </p:txBody>
      </p:sp>
      <p:sp>
        <p:nvSpPr>
          <p:cNvPr id="3" name="Text Placeholder 2">
            <a:extLst>
              <a:ext uri="{FF2B5EF4-FFF2-40B4-BE49-F238E27FC236}">
                <a16:creationId xmlns="" xmlns:a16="http://schemas.microsoft.com/office/drawing/2014/main" id="{A908FF0B-B0BB-4D89-9083-39751B21A598}"/>
              </a:ext>
            </a:extLst>
          </p:cNvPr>
          <p:cNvSpPr>
            <a:spLocks noGrp="1"/>
          </p:cNvSpPr>
          <p:nvPr>
            <p:ph type="body" idx="1"/>
          </p:nvPr>
        </p:nvSpPr>
        <p:spPr>
          <a:xfrm>
            <a:off x="30877" y="1098124"/>
            <a:ext cx="5880526" cy="576262"/>
          </a:xfrm>
        </p:spPr>
        <p:txBody>
          <a:bodyPr/>
          <a:lstStyle/>
          <a:p>
            <a:pPr algn="ctr"/>
            <a:r>
              <a:rPr lang="sr-Latn-RS" dirty="0">
                <a:solidFill>
                  <a:srgbClr val="C00000"/>
                </a:solidFill>
              </a:rPr>
              <a:t>Illustrator</a:t>
            </a:r>
            <a:endParaRPr lang="en-US" dirty="0">
              <a:solidFill>
                <a:srgbClr val="C00000"/>
              </a:solidFill>
            </a:endParaRPr>
          </a:p>
        </p:txBody>
      </p:sp>
      <p:sp>
        <p:nvSpPr>
          <p:cNvPr id="5" name="Text Placeholder 4">
            <a:extLst>
              <a:ext uri="{FF2B5EF4-FFF2-40B4-BE49-F238E27FC236}">
                <a16:creationId xmlns="" xmlns:a16="http://schemas.microsoft.com/office/drawing/2014/main" id="{AB22CFD5-8124-4ACF-A64B-F53B28A11335}"/>
              </a:ext>
            </a:extLst>
          </p:cNvPr>
          <p:cNvSpPr>
            <a:spLocks noGrp="1"/>
          </p:cNvSpPr>
          <p:nvPr>
            <p:ph type="body" sz="quarter" idx="3"/>
          </p:nvPr>
        </p:nvSpPr>
        <p:spPr>
          <a:xfrm>
            <a:off x="7722405" y="993982"/>
            <a:ext cx="3402425" cy="586861"/>
          </a:xfrm>
        </p:spPr>
        <p:txBody>
          <a:bodyPr/>
          <a:lstStyle/>
          <a:p>
            <a:r>
              <a:rPr lang="sr-Latn-RS" dirty="0">
                <a:solidFill>
                  <a:srgbClr val="C00000"/>
                </a:solidFill>
              </a:rPr>
              <a:t>Sketh-Up</a:t>
            </a:r>
            <a:endParaRPr lang="en-US" dirty="0">
              <a:solidFill>
                <a:srgbClr val="C00000"/>
              </a:solidFill>
            </a:endParaRPr>
          </a:p>
        </p:txBody>
      </p:sp>
      <p:pic>
        <p:nvPicPr>
          <p:cNvPr id="14" name="Content Placeholder 13">
            <a:extLst>
              <a:ext uri="{FF2B5EF4-FFF2-40B4-BE49-F238E27FC236}">
                <a16:creationId xmlns="" xmlns:a16="http://schemas.microsoft.com/office/drawing/2014/main" id="{90446CED-1787-4069-A73D-79B18882E57E}"/>
              </a:ext>
            </a:extLst>
          </p:cNvPr>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6752176" y="4289734"/>
            <a:ext cx="4358000" cy="2568266"/>
          </a:xfrm>
        </p:spPr>
      </p:pic>
      <p:pic>
        <p:nvPicPr>
          <p:cNvPr id="11" name="Content Placeholder 10">
            <a:extLst>
              <a:ext uri="{FF2B5EF4-FFF2-40B4-BE49-F238E27FC236}">
                <a16:creationId xmlns="" xmlns:a16="http://schemas.microsoft.com/office/drawing/2014/main" id="{9A13C95F-BC68-4EFA-985F-6BAF9A9290AF}"/>
              </a:ext>
            </a:extLst>
          </p:cNvPr>
          <p:cNvPicPr>
            <a:picLocks noGrp="1" noChangeAspect="1"/>
          </p:cNvPicPr>
          <p:nvPr>
            <p:ph sz="half" idx="2"/>
          </p:nvPr>
        </p:nvPicPr>
        <p:blipFill>
          <a:blip r:embed="rId3"/>
          <a:stretch>
            <a:fillRect/>
          </a:stretch>
        </p:blipFill>
        <p:spPr>
          <a:xfrm>
            <a:off x="30877" y="1674386"/>
            <a:ext cx="2932109" cy="2812743"/>
          </a:xfrm>
          <a:prstGeom prst="rect">
            <a:avLst/>
          </a:prstGeom>
        </p:spPr>
      </p:pic>
      <p:pic>
        <p:nvPicPr>
          <p:cNvPr id="12" name="Picture 11">
            <a:extLst>
              <a:ext uri="{FF2B5EF4-FFF2-40B4-BE49-F238E27FC236}">
                <a16:creationId xmlns="" xmlns:a16="http://schemas.microsoft.com/office/drawing/2014/main" id="{31565B1D-F6D6-498E-892C-161C6CF55F38}"/>
              </a:ext>
            </a:extLst>
          </p:cNvPr>
          <p:cNvPicPr>
            <a:picLocks noChangeAspect="1"/>
          </p:cNvPicPr>
          <p:nvPr/>
        </p:nvPicPr>
        <p:blipFill>
          <a:blip r:embed="rId4"/>
          <a:stretch>
            <a:fillRect/>
          </a:stretch>
        </p:blipFill>
        <p:spPr>
          <a:xfrm>
            <a:off x="3123615" y="1609551"/>
            <a:ext cx="2932108" cy="2812741"/>
          </a:xfrm>
          <a:prstGeom prst="rect">
            <a:avLst/>
          </a:prstGeom>
        </p:spPr>
      </p:pic>
      <p:pic>
        <p:nvPicPr>
          <p:cNvPr id="16" name="Picture 15">
            <a:extLst>
              <a:ext uri="{FF2B5EF4-FFF2-40B4-BE49-F238E27FC236}">
                <a16:creationId xmlns="" xmlns:a16="http://schemas.microsoft.com/office/drawing/2014/main" id="{73E63B94-F944-4DBB-84C8-BBAAAD5457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52176" y="1609551"/>
            <a:ext cx="4327122" cy="2633100"/>
          </a:xfrm>
          <a:prstGeom prst="rect">
            <a:avLst/>
          </a:prstGeom>
        </p:spPr>
      </p:pic>
      <p:pic>
        <p:nvPicPr>
          <p:cNvPr id="17" name="Picture 16">
            <a:extLst>
              <a:ext uri="{FF2B5EF4-FFF2-40B4-BE49-F238E27FC236}">
                <a16:creationId xmlns="" xmlns:a16="http://schemas.microsoft.com/office/drawing/2014/main" id="{B992AADF-CF63-4E86-950D-BC1BB3595F5E}"/>
              </a:ext>
            </a:extLst>
          </p:cNvPr>
          <p:cNvPicPr>
            <a:picLocks noChangeAspect="1"/>
          </p:cNvPicPr>
          <p:nvPr/>
        </p:nvPicPr>
        <p:blipFill>
          <a:blip r:embed="rId6"/>
          <a:stretch>
            <a:fillRect/>
          </a:stretch>
        </p:blipFill>
        <p:spPr>
          <a:xfrm>
            <a:off x="1959728" y="4547716"/>
            <a:ext cx="2408328" cy="2310284"/>
          </a:xfrm>
          <a:prstGeom prst="rect">
            <a:avLst/>
          </a:prstGeom>
        </p:spPr>
      </p:pic>
    </p:spTree>
    <p:extLst>
      <p:ext uri="{BB962C8B-B14F-4D97-AF65-F5344CB8AC3E}">
        <p14:creationId xmlns:p14="http://schemas.microsoft.com/office/powerpoint/2010/main" val="17782064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755B05F-C972-4021-80AC-F3920169C714}"/>
              </a:ext>
            </a:extLst>
          </p:cNvPr>
          <p:cNvSpPr>
            <a:spLocks noGrp="1"/>
          </p:cNvSpPr>
          <p:nvPr>
            <p:ph type="title"/>
          </p:nvPr>
        </p:nvSpPr>
        <p:spPr>
          <a:xfrm>
            <a:off x="808382" y="225288"/>
            <a:ext cx="9242451" cy="1232452"/>
          </a:xfrm>
        </p:spPr>
        <p:txBody>
          <a:bodyPr/>
          <a:lstStyle/>
          <a:p>
            <a:pPr algn="ctr"/>
            <a:r>
              <a:rPr lang="sr-Latn-RS" sz="4000" dirty="0" smtClean="0">
                <a:solidFill>
                  <a:srgbClr val="FF0000"/>
                </a:solidFill>
              </a:rPr>
              <a:t>Lepenski vir </a:t>
            </a:r>
            <a:r>
              <a:rPr lang="sr-Cyrl-RS" sz="4000" dirty="0">
                <a:solidFill>
                  <a:srgbClr val="FF0000"/>
                </a:solidFill>
              </a:rPr>
              <a:t>-</a:t>
            </a:r>
            <a:r>
              <a:rPr lang="sr-Latn-RS" sz="4000" dirty="0">
                <a:solidFill>
                  <a:srgbClr val="FF0000"/>
                </a:solidFill>
              </a:rPr>
              <a:t> </a:t>
            </a:r>
            <a:r>
              <a:rPr lang="en-US" sz="4000" dirty="0">
                <a:solidFill>
                  <a:srgbClr val="FF0000"/>
                </a:solidFill>
              </a:rPr>
              <a:t>Informatics</a:t>
            </a:r>
            <a:r>
              <a:rPr lang="sr-Latn-RS" sz="4000" dirty="0">
                <a:solidFill>
                  <a:srgbClr val="FF0000"/>
                </a:solidFill>
              </a:rPr>
              <a:t/>
            </a:r>
            <a:br>
              <a:rPr lang="sr-Latn-RS" sz="4000" dirty="0">
                <a:solidFill>
                  <a:srgbClr val="FF0000"/>
                </a:solidFill>
              </a:rPr>
            </a:br>
            <a:r>
              <a:rPr lang="sr-Latn-RS" sz="4000" dirty="0" smtClean="0">
                <a:solidFill>
                  <a:srgbClr val="FF0000"/>
                </a:solidFill>
              </a:rPr>
              <a:t>Tehnique and Tehnology</a:t>
            </a:r>
            <a:endParaRPr lang="en-US" dirty="0"/>
          </a:p>
        </p:txBody>
      </p:sp>
      <p:sp>
        <p:nvSpPr>
          <p:cNvPr id="3" name="Text Placeholder 2">
            <a:extLst>
              <a:ext uri="{FF2B5EF4-FFF2-40B4-BE49-F238E27FC236}">
                <a16:creationId xmlns="" xmlns:a16="http://schemas.microsoft.com/office/drawing/2014/main" id="{F050D014-F31F-4E9D-BABE-6021A6C7120F}"/>
              </a:ext>
            </a:extLst>
          </p:cNvPr>
          <p:cNvSpPr>
            <a:spLocks noGrp="1"/>
          </p:cNvSpPr>
          <p:nvPr>
            <p:ph type="body" idx="1"/>
          </p:nvPr>
        </p:nvSpPr>
        <p:spPr>
          <a:xfrm>
            <a:off x="278296" y="1457740"/>
            <a:ext cx="4757530" cy="576262"/>
          </a:xfrm>
        </p:spPr>
        <p:txBody>
          <a:bodyPr/>
          <a:lstStyle/>
          <a:p>
            <a:r>
              <a:rPr lang="en-US" b="1" dirty="0">
                <a:solidFill>
                  <a:srgbClr val="C00000"/>
                </a:solidFill>
              </a:rPr>
              <a:t>Preparing for 3D printing</a:t>
            </a:r>
            <a:endParaRPr lang="sr-Cyrl-RS" b="1" dirty="0">
              <a:solidFill>
                <a:srgbClr val="C00000"/>
              </a:solidFill>
            </a:endParaRPr>
          </a:p>
        </p:txBody>
      </p:sp>
      <p:sp>
        <p:nvSpPr>
          <p:cNvPr id="4" name="Content Placeholder 3">
            <a:extLst>
              <a:ext uri="{FF2B5EF4-FFF2-40B4-BE49-F238E27FC236}">
                <a16:creationId xmlns="" xmlns:a16="http://schemas.microsoft.com/office/drawing/2014/main" id="{8FFA0C60-7339-477B-B576-6DA7B5CC7134}"/>
              </a:ext>
            </a:extLst>
          </p:cNvPr>
          <p:cNvSpPr>
            <a:spLocks noGrp="1"/>
          </p:cNvSpPr>
          <p:nvPr>
            <p:ph sz="half" idx="2"/>
          </p:nvPr>
        </p:nvSpPr>
        <p:spPr>
          <a:xfrm>
            <a:off x="278294" y="2284345"/>
            <a:ext cx="6557935" cy="3741738"/>
          </a:xfrm>
        </p:spPr>
        <p:txBody>
          <a:bodyPr/>
          <a:lstStyle/>
          <a:p>
            <a:pPr marL="0" indent="0">
              <a:buNone/>
            </a:pPr>
            <a:r>
              <a:rPr lang="en-US" dirty="0">
                <a:solidFill>
                  <a:srgbClr val="C00000"/>
                </a:solidFill>
              </a:rPr>
              <a:t>The program in which the model was made is </a:t>
            </a:r>
            <a:r>
              <a:rPr lang="en-US" dirty="0" err="1">
                <a:solidFill>
                  <a:srgbClr val="C00000"/>
                </a:solidFill>
              </a:rPr>
              <a:t>Tinkecard</a:t>
            </a:r>
            <a:endParaRPr lang="en-US" dirty="0">
              <a:solidFill>
                <a:srgbClr val="C00000"/>
              </a:solidFill>
            </a:endParaRPr>
          </a:p>
          <a:p>
            <a:pPr marL="0" indent="0">
              <a:buNone/>
            </a:pPr>
            <a:r>
              <a:rPr lang="en-US" dirty="0">
                <a:solidFill>
                  <a:srgbClr val="C00000"/>
                </a:solidFill>
              </a:rPr>
              <a:t>Preparation for 3D printing is done in Ultimate </a:t>
            </a:r>
            <a:r>
              <a:rPr lang="en-US" dirty="0" err="1">
                <a:solidFill>
                  <a:srgbClr val="C00000"/>
                </a:solidFill>
              </a:rPr>
              <a:t>Cura</a:t>
            </a:r>
            <a:endParaRPr lang="en-US" dirty="0">
              <a:solidFill>
                <a:srgbClr val="C00000"/>
              </a:solidFill>
            </a:endParaRPr>
          </a:p>
          <a:p>
            <a:pPr marL="0" indent="0">
              <a:buNone/>
            </a:pPr>
            <a:r>
              <a:rPr lang="en-US" dirty="0">
                <a:solidFill>
                  <a:srgbClr val="C00000"/>
                </a:solidFill>
              </a:rPr>
              <a:t>Print a model on the </a:t>
            </a:r>
            <a:r>
              <a:rPr lang="sr-Latn-RS" dirty="0" smtClean="0">
                <a:solidFill>
                  <a:srgbClr val="C00000"/>
                </a:solidFill>
              </a:rPr>
              <a:t>printer </a:t>
            </a:r>
            <a:r>
              <a:rPr lang="en-US" dirty="0" err="1" smtClean="0">
                <a:solidFill>
                  <a:srgbClr val="C00000"/>
                </a:solidFill>
              </a:rPr>
              <a:t>Creality</a:t>
            </a:r>
            <a:r>
              <a:rPr lang="en-US" dirty="0" smtClean="0">
                <a:solidFill>
                  <a:srgbClr val="C00000"/>
                </a:solidFill>
              </a:rPr>
              <a:t> </a:t>
            </a:r>
            <a:r>
              <a:rPr lang="en-US" dirty="0">
                <a:solidFill>
                  <a:srgbClr val="C00000"/>
                </a:solidFill>
              </a:rPr>
              <a:t>X 3D printer</a:t>
            </a:r>
            <a:endParaRPr lang="en-US" dirty="0"/>
          </a:p>
        </p:txBody>
      </p:sp>
      <p:sp>
        <p:nvSpPr>
          <p:cNvPr id="5" name="Text Placeholder 4">
            <a:extLst>
              <a:ext uri="{FF2B5EF4-FFF2-40B4-BE49-F238E27FC236}">
                <a16:creationId xmlns="" xmlns:a16="http://schemas.microsoft.com/office/drawing/2014/main" id="{DE415E6C-E3C2-4949-B2AA-D8A031E656A4}"/>
              </a:ext>
            </a:extLst>
          </p:cNvPr>
          <p:cNvSpPr>
            <a:spLocks noGrp="1"/>
          </p:cNvSpPr>
          <p:nvPr>
            <p:ph type="body" sz="quarter" idx="3"/>
          </p:nvPr>
        </p:nvSpPr>
        <p:spPr>
          <a:xfrm>
            <a:off x="7222439" y="1535080"/>
            <a:ext cx="4396339" cy="576262"/>
          </a:xfrm>
        </p:spPr>
        <p:txBody>
          <a:bodyPr/>
          <a:lstStyle/>
          <a:p>
            <a:r>
              <a:rPr lang="sr-Latn-RS" dirty="0" smtClean="0">
                <a:solidFill>
                  <a:srgbClr val="C00000"/>
                </a:solidFill>
              </a:rPr>
              <a:t>Printed model</a:t>
            </a:r>
            <a:endParaRPr lang="en-US" dirty="0">
              <a:solidFill>
                <a:srgbClr val="C00000"/>
              </a:solidFill>
            </a:endParaRPr>
          </a:p>
        </p:txBody>
      </p:sp>
      <p:pic>
        <p:nvPicPr>
          <p:cNvPr id="10" name="Content Placeholder 9">
            <a:extLst>
              <a:ext uri="{FF2B5EF4-FFF2-40B4-BE49-F238E27FC236}">
                <a16:creationId xmlns="" xmlns:a16="http://schemas.microsoft.com/office/drawing/2014/main" id="{E17B747A-B0E6-4757-AE09-4029403C5647}"/>
              </a:ext>
            </a:extLst>
          </p:cNvPr>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3581906" y="3516797"/>
            <a:ext cx="2368216" cy="1455376"/>
          </a:xfrm>
        </p:spPr>
      </p:pic>
      <p:pic>
        <p:nvPicPr>
          <p:cNvPr id="7" name="Picture 6">
            <a:extLst>
              <a:ext uri="{FF2B5EF4-FFF2-40B4-BE49-F238E27FC236}">
                <a16:creationId xmlns="" xmlns:a16="http://schemas.microsoft.com/office/drawing/2014/main" id="{B826174D-E233-4FA4-99E5-A39A3489684A}"/>
              </a:ext>
            </a:extLst>
          </p:cNvPr>
          <p:cNvPicPr>
            <a:picLocks noChangeAspect="1"/>
          </p:cNvPicPr>
          <p:nvPr/>
        </p:nvPicPr>
        <p:blipFill>
          <a:blip r:embed="rId3"/>
          <a:stretch>
            <a:fillRect/>
          </a:stretch>
        </p:blipFill>
        <p:spPr>
          <a:xfrm>
            <a:off x="278294" y="3380979"/>
            <a:ext cx="2871465" cy="1591194"/>
          </a:xfrm>
          <a:prstGeom prst="rect">
            <a:avLst/>
          </a:prstGeom>
        </p:spPr>
      </p:pic>
      <p:pic>
        <p:nvPicPr>
          <p:cNvPr id="8" name="Picture 7">
            <a:extLst>
              <a:ext uri="{FF2B5EF4-FFF2-40B4-BE49-F238E27FC236}">
                <a16:creationId xmlns="" xmlns:a16="http://schemas.microsoft.com/office/drawing/2014/main" id="{ADDA3E17-E475-4B90-ACB0-A019EFBC9C5D}"/>
              </a:ext>
            </a:extLst>
          </p:cNvPr>
          <p:cNvPicPr>
            <a:picLocks noChangeAspect="1"/>
          </p:cNvPicPr>
          <p:nvPr/>
        </p:nvPicPr>
        <p:blipFill>
          <a:blip r:embed="rId4"/>
          <a:stretch>
            <a:fillRect/>
          </a:stretch>
        </p:blipFill>
        <p:spPr>
          <a:xfrm>
            <a:off x="278294" y="4950811"/>
            <a:ext cx="4395597" cy="1792379"/>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26010" t="7888" r="11315" b="6666"/>
          <a:stretch/>
        </p:blipFill>
        <p:spPr>
          <a:xfrm>
            <a:off x="9015212" y="2115348"/>
            <a:ext cx="2962140" cy="3028705"/>
          </a:xfrm>
          <a:prstGeom prst="rect">
            <a:avLst/>
          </a:prstGeom>
          <a:ln>
            <a:solidFill>
              <a:schemeClr val="tx1"/>
            </a:solidFill>
          </a:ln>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l="7261" t="-798" r="865" b="14742"/>
          <a:stretch/>
        </p:blipFill>
        <p:spPr>
          <a:xfrm>
            <a:off x="6214932" y="2522741"/>
            <a:ext cx="3341193" cy="4172755"/>
          </a:xfrm>
          <a:prstGeom prst="rect">
            <a:avLst/>
          </a:prstGeom>
        </p:spPr>
      </p:pic>
    </p:spTree>
    <p:extLst>
      <p:ext uri="{BB962C8B-B14F-4D97-AF65-F5344CB8AC3E}">
        <p14:creationId xmlns:p14="http://schemas.microsoft.com/office/powerpoint/2010/main" val="29233707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E7BE62A-0826-4422-A75E-DD51E1463F6F}"/>
              </a:ext>
            </a:extLst>
          </p:cNvPr>
          <p:cNvSpPr>
            <a:spLocks noGrp="1"/>
          </p:cNvSpPr>
          <p:nvPr>
            <p:ph type="title"/>
          </p:nvPr>
        </p:nvSpPr>
        <p:spPr>
          <a:xfrm>
            <a:off x="646111" y="452719"/>
            <a:ext cx="10512219" cy="753230"/>
          </a:xfrm>
        </p:spPr>
        <p:txBody>
          <a:bodyPr/>
          <a:lstStyle/>
          <a:p>
            <a:r>
              <a:rPr lang="sr-Latn-RS" sz="4000" b="1" dirty="0" smtClean="0"/>
              <a:t>Lepenski vir</a:t>
            </a:r>
            <a:r>
              <a:rPr lang="sr-Cyrl-RS" sz="4000" b="1" dirty="0" smtClean="0"/>
              <a:t>- </a:t>
            </a:r>
            <a:r>
              <a:rPr lang="en-US" sz="4000" b="1" dirty="0" err="1"/>
              <a:t>Tehnique</a:t>
            </a:r>
            <a:r>
              <a:rPr lang="en-US" sz="4000" b="1" dirty="0"/>
              <a:t> and </a:t>
            </a:r>
            <a:r>
              <a:rPr lang="en-US" sz="4000" b="1" dirty="0" err="1"/>
              <a:t>Tehnology</a:t>
            </a:r>
            <a:endParaRPr lang="en-US" sz="4000" b="1" dirty="0"/>
          </a:p>
        </p:txBody>
      </p:sp>
      <p:sp>
        <p:nvSpPr>
          <p:cNvPr id="4" name="Content Placeholder 3">
            <a:extLst>
              <a:ext uri="{FF2B5EF4-FFF2-40B4-BE49-F238E27FC236}">
                <a16:creationId xmlns="" xmlns:a16="http://schemas.microsoft.com/office/drawing/2014/main" id="{A97C6D08-0FB5-4D39-ADBC-9BB049EBD649}"/>
              </a:ext>
            </a:extLst>
          </p:cNvPr>
          <p:cNvSpPr>
            <a:spLocks noGrp="1"/>
          </p:cNvSpPr>
          <p:nvPr>
            <p:ph sz="half" idx="2"/>
          </p:nvPr>
        </p:nvSpPr>
        <p:spPr>
          <a:xfrm>
            <a:off x="0" y="2027789"/>
            <a:ext cx="5499651" cy="4228549"/>
          </a:xfrm>
        </p:spPr>
        <p:txBody>
          <a:bodyPr/>
          <a:lstStyle/>
          <a:p>
            <a:r>
              <a:rPr lang="en-US" dirty="0"/>
              <a:t>The modern name </a:t>
            </a:r>
            <a:r>
              <a:rPr lang="en-US" dirty="0" err="1"/>
              <a:t>Lepenski</a:t>
            </a:r>
            <a:r>
              <a:rPr lang="en-US" dirty="0"/>
              <a:t> </a:t>
            </a:r>
            <a:r>
              <a:rPr lang="en-US" dirty="0" err="1"/>
              <a:t>vir</a:t>
            </a:r>
            <a:r>
              <a:rPr lang="en-US" dirty="0"/>
              <a:t> originated in the Serbian language from the word "</a:t>
            </a:r>
            <a:r>
              <a:rPr lang="en-US" dirty="0" err="1"/>
              <a:t>lep</a:t>
            </a:r>
            <a:r>
              <a:rPr lang="en-US" dirty="0"/>
              <a:t>", which means mud with which the umbrella is covered, with mud, mixed with chaff, which was deposited in the estuary of the whirlpool. </a:t>
            </a:r>
            <a:r>
              <a:rPr lang="en-US" dirty="0" err="1"/>
              <a:t>Lepenski</a:t>
            </a:r>
            <a:r>
              <a:rPr lang="en-US" dirty="0"/>
              <a:t> </a:t>
            </a:r>
            <a:r>
              <a:rPr lang="en-US" dirty="0" err="1"/>
              <a:t>vir</a:t>
            </a:r>
            <a:r>
              <a:rPr lang="en-US" dirty="0"/>
              <a:t> is therefore a whirlpool in which there is beauty</a:t>
            </a:r>
            <a:r>
              <a:rPr lang="en-US" dirty="0" smtClean="0"/>
              <a:t>.</a:t>
            </a:r>
            <a:endParaRPr lang="sr-Latn-RS" dirty="0" smtClean="0"/>
          </a:p>
          <a:p>
            <a:r>
              <a:rPr lang="en-US" dirty="0"/>
              <a:t>Due to the current situation, the students were given the task to make vessels, bowls, vases that would resemble the </a:t>
            </a:r>
            <a:r>
              <a:rPr lang="en-US" dirty="0" err="1"/>
              <a:t>Lepenski</a:t>
            </a:r>
            <a:r>
              <a:rPr lang="en-US" dirty="0"/>
              <a:t> </a:t>
            </a:r>
            <a:r>
              <a:rPr lang="en-US" dirty="0" err="1"/>
              <a:t>vir</a:t>
            </a:r>
            <a:r>
              <a:rPr lang="en-US" dirty="0"/>
              <a:t>, and at the same time use a mosaic in their model making, using different geometric shapes.</a:t>
            </a:r>
            <a:endParaRPr lang="en-US" dirty="0"/>
          </a:p>
        </p:txBody>
      </p:sp>
      <p:sp>
        <p:nvSpPr>
          <p:cNvPr id="5" name="Text Placeholder 4">
            <a:extLst>
              <a:ext uri="{FF2B5EF4-FFF2-40B4-BE49-F238E27FC236}">
                <a16:creationId xmlns="" xmlns:a16="http://schemas.microsoft.com/office/drawing/2014/main" id="{D09D6D43-92ED-44D6-808B-970793772A21}"/>
              </a:ext>
            </a:extLst>
          </p:cNvPr>
          <p:cNvSpPr>
            <a:spLocks noGrp="1"/>
          </p:cNvSpPr>
          <p:nvPr>
            <p:ph type="body" sz="quarter" idx="3"/>
          </p:nvPr>
        </p:nvSpPr>
        <p:spPr>
          <a:xfrm>
            <a:off x="5809042" y="1273935"/>
            <a:ext cx="4396339" cy="576262"/>
          </a:xfrm>
        </p:spPr>
        <p:txBody>
          <a:bodyPr/>
          <a:lstStyle/>
          <a:p>
            <a:pPr algn="ctr"/>
            <a:r>
              <a:rPr lang="sr-Latn-RS" dirty="0" smtClean="0">
                <a:solidFill>
                  <a:srgbClr val="C00000"/>
                </a:solidFill>
              </a:rPr>
              <a:t>Models</a:t>
            </a:r>
            <a:endParaRPr lang="en-US" dirty="0">
              <a:solidFill>
                <a:srgbClr val="C00000"/>
              </a:solidFill>
            </a:endParaRP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31924" t="14836" r="30048" b="40094"/>
          <a:stretch/>
        </p:blipFill>
        <p:spPr>
          <a:xfrm>
            <a:off x="5537915" y="2001949"/>
            <a:ext cx="2369713" cy="2106412"/>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31643" t="23474" r="23849" b="38263"/>
          <a:stretch/>
        </p:blipFill>
        <p:spPr>
          <a:xfrm>
            <a:off x="8100813" y="2050962"/>
            <a:ext cx="3190862" cy="2057399"/>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26855" t="10891" r="23146" b="42723"/>
          <a:stretch/>
        </p:blipFill>
        <p:spPr>
          <a:xfrm>
            <a:off x="8118255" y="4237149"/>
            <a:ext cx="3155977" cy="2195848"/>
          </a:xfrm>
          <a:prstGeom prst="rect">
            <a:avLst/>
          </a:prstGeom>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30796" t="16433" r="23512" b="15891"/>
          <a:stretch/>
        </p:blipFill>
        <p:spPr>
          <a:xfrm>
            <a:off x="5617903" y="4237149"/>
            <a:ext cx="2209735" cy="2524260"/>
          </a:xfrm>
          <a:prstGeom prst="rect">
            <a:avLst/>
          </a:prstGeom>
        </p:spPr>
      </p:pic>
    </p:spTree>
    <p:extLst>
      <p:ext uri="{BB962C8B-B14F-4D97-AF65-F5344CB8AC3E}">
        <p14:creationId xmlns:p14="http://schemas.microsoft.com/office/powerpoint/2010/main" val="45016217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TM02836342[[fn=Ion]]</Template>
  <TotalTime>924</TotalTime>
  <Words>1735</Words>
  <Application>Microsoft Office PowerPoint</Application>
  <PresentationFormat>Custom</PresentationFormat>
  <Paragraphs>130</Paragraphs>
  <Slides>15</Slides>
  <Notes>0</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Ion</vt:lpstr>
      <vt:lpstr>Mosaic Lepenski vir</vt:lpstr>
      <vt:lpstr>Lepenski vir</vt:lpstr>
      <vt:lpstr>Lepenski vir-mathematical concepts</vt:lpstr>
      <vt:lpstr>Lepenski vir-mathematical concepts</vt:lpstr>
      <vt:lpstr>Informatics-software tools</vt:lpstr>
      <vt:lpstr>Informatics-software tools</vt:lpstr>
      <vt:lpstr>Lepenski vir - Informatics</vt:lpstr>
      <vt:lpstr>Lepenski vir - Informatics Tehnique and Tehnology</vt:lpstr>
      <vt:lpstr>Lepenski vir- Tehnique and Tehnology</vt:lpstr>
      <vt:lpstr>Lepenski vir-historical data</vt:lpstr>
      <vt:lpstr>Lepenski vir-biology</vt:lpstr>
      <vt:lpstr>Time mosaic or what has changed in about 6000-8000 years</vt:lpstr>
      <vt:lpstr>Time mosaic or what has changed in about 6000-8000 years</vt:lpstr>
      <vt:lpstr>Project reflection</vt:lpstr>
      <vt:lpstr>References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Mozaik Lepenski vir</dc:title>
  <dc:creator>Bilja Kojic</dc:creator>
  <cp:lastModifiedBy>Marina</cp:lastModifiedBy>
  <cp:revision>59</cp:revision>
  <dcterms:created xsi:type="dcterms:W3CDTF">2020-06-16T16:21:06Z</dcterms:created>
  <dcterms:modified xsi:type="dcterms:W3CDTF">2020-06-20T20:27:53Z</dcterms:modified>
</cp:coreProperties>
</file>