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8" r:id="rId1"/>
  </p:sldMasterIdLst>
  <p:sldIdLst>
    <p:sldId id="265" r:id="rId2"/>
    <p:sldId id="259" r:id="rId3"/>
    <p:sldId id="264" r:id="rId4"/>
    <p:sldId id="284" r:id="rId5"/>
    <p:sldId id="263" r:id="rId6"/>
    <p:sldId id="285" r:id="rId7"/>
    <p:sldId id="286" r:id="rId8"/>
    <p:sldId id="267" r:id="rId9"/>
    <p:sldId id="275" r:id="rId10"/>
    <p:sldId id="287" r:id="rId11"/>
    <p:sldId id="272" r:id="rId12"/>
    <p:sldId id="273" r:id="rId13"/>
    <p:sldId id="277" r:id="rId14"/>
    <p:sldId id="278" r:id="rId15"/>
    <p:sldId id="279" r:id="rId16"/>
    <p:sldId id="280" r:id="rId17"/>
    <p:sldId id="281" r:id="rId18"/>
    <p:sldId id="269" r:id="rId19"/>
    <p:sldId id="283" r:id="rId20"/>
    <p:sldId id="28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lja Kojic" initials="BK" lastIdx="1" clrIdx="0">
    <p:extLst>
      <p:ext uri="{19B8F6BF-5375-455C-9EA6-DF929625EA0E}">
        <p15:presenceInfo xmlns:p15="http://schemas.microsoft.com/office/powerpoint/2012/main" userId="Bilja Koji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sr-Cyrl-RS" dirty="0"/>
              <a:t>Тачан одговор: 44</a:t>
            </a:r>
            <a:endParaRPr lang="en-US" dirty="0"/>
          </a:p>
        </c:rich>
      </c:tx>
      <c:overlay val="0"/>
    </c:title>
    <c:autoTitleDeleted val="0"/>
    <c:view3D>
      <c:rotX val="15"/>
      <c:rotY val="20"/>
      <c:rAngAx val="1"/>
    </c:view3D>
    <c:floor>
      <c:thickness val="0"/>
    </c:floor>
    <c:sideWall>
      <c:thickness val="0"/>
    </c:sideWall>
    <c:backWall>
      <c:thickness val="0"/>
    </c:backWall>
    <c:plotArea>
      <c:layout/>
      <c:bar3DChart>
        <c:barDir val="col"/>
        <c:grouping val="standard"/>
        <c:varyColors val="0"/>
        <c:ser>
          <c:idx val="0"/>
          <c:order val="0"/>
          <c:tx>
            <c:v>мушки</c:v>
          </c:tx>
          <c:invertIfNegative val="0"/>
          <c:cat>
            <c:strRef>
              <c:f>Sheet1!$A$6:$A$13</c:f>
              <c:strCache>
                <c:ptCount val="8"/>
                <c:pt idx="0">
                  <c:v>Мање од 10</c:v>
                </c:pt>
                <c:pt idx="1">
                  <c:v>Од 10 до 20</c:v>
                </c:pt>
                <c:pt idx="2">
                  <c:v>Од 21 до30</c:v>
                </c:pt>
                <c:pt idx="3">
                  <c:v>Од 31 до 40</c:v>
                </c:pt>
                <c:pt idx="4">
                  <c:v>Од 41 до 50</c:v>
                </c:pt>
                <c:pt idx="5">
                  <c:v>Од 51 до 60</c:v>
                </c:pt>
                <c:pt idx="6">
                  <c:v>Више од 60</c:v>
                </c:pt>
                <c:pt idx="7">
                  <c:v>Није одговорило</c:v>
                </c:pt>
              </c:strCache>
            </c:strRef>
          </c:cat>
          <c:val>
            <c:numRef>
              <c:f>Sheet1!$K$6:$K$13</c:f>
              <c:numCache>
                <c:formatCode>General</c:formatCode>
                <c:ptCount val="8"/>
                <c:pt idx="0">
                  <c:v>20</c:v>
                </c:pt>
                <c:pt idx="1">
                  <c:v>39</c:v>
                </c:pt>
                <c:pt idx="2">
                  <c:v>20</c:v>
                </c:pt>
                <c:pt idx="3">
                  <c:v>12</c:v>
                </c:pt>
                <c:pt idx="4">
                  <c:v>1</c:v>
                </c:pt>
                <c:pt idx="5">
                  <c:v>2</c:v>
                </c:pt>
                <c:pt idx="6">
                  <c:v>3</c:v>
                </c:pt>
                <c:pt idx="7">
                  <c:v>1</c:v>
                </c:pt>
              </c:numCache>
            </c:numRef>
          </c:val>
          <c:extLst>
            <c:ext xmlns:c16="http://schemas.microsoft.com/office/drawing/2014/chart" uri="{C3380CC4-5D6E-409C-BE32-E72D297353CC}">
              <c16:uniqueId val="{00000000-CBA2-4540-BB2E-078678DB7971}"/>
            </c:ext>
          </c:extLst>
        </c:ser>
        <c:ser>
          <c:idx val="1"/>
          <c:order val="1"/>
          <c:tx>
            <c:v>женски</c:v>
          </c:tx>
          <c:spPr>
            <a:solidFill>
              <a:srgbClr val="FF0000"/>
            </a:solidFill>
          </c:spPr>
          <c:invertIfNegative val="0"/>
          <c:cat>
            <c:strRef>
              <c:f>Sheet1!$A$6:$A$13</c:f>
              <c:strCache>
                <c:ptCount val="8"/>
                <c:pt idx="0">
                  <c:v>Мање од 10</c:v>
                </c:pt>
                <c:pt idx="1">
                  <c:v>Од 10 до 20</c:v>
                </c:pt>
                <c:pt idx="2">
                  <c:v>Од 21 до30</c:v>
                </c:pt>
                <c:pt idx="3">
                  <c:v>Од 31 до 40</c:v>
                </c:pt>
                <c:pt idx="4">
                  <c:v>Од 41 до 50</c:v>
                </c:pt>
                <c:pt idx="5">
                  <c:v>Од 51 до 60</c:v>
                </c:pt>
                <c:pt idx="6">
                  <c:v>Више од 60</c:v>
                </c:pt>
                <c:pt idx="7">
                  <c:v>Није одговорило</c:v>
                </c:pt>
              </c:strCache>
            </c:strRef>
          </c:cat>
          <c:val>
            <c:numRef>
              <c:f>Sheet1!$L$6:$L$13</c:f>
              <c:numCache>
                <c:formatCode>General</c:formatCode>
                <c:ptCount val="8"/>
                <c:pt idx="0">
                  <c:v>39</c:v>
                </c:pt>
                <c:pt idx="1">
                  <c:v>40</c:v>
                </c:pt>
                <c:pt idx="2">
                  <c:v>36</c:v>
                </c:pt>
                <c:pt idx="3">
                  <c:v>4</c:v>
                </c:pt>
                <c:pt idx="4">
                  <c:v>3</c:v>
                </c:pt>
                <c:pt idx="5">
                  <c:v>2</c:v>
                </c:pt>
                <c:pt idx="6">
                  <c:v>3</c:v>
                </c:pt>
                <c:pt idx="7">
                  <c:v>1</c:v>
                </c:pt>
              </c:numCache>
            </c:numRef>
          </c:val>
          <c:extLst>
            <c:ext xmlns:c16="http://schemas.microsoft.com/office/drawing/2014/chart" uri="{C3380CC4-5D6E-409C-BE32-E72D297353CC}">
              <c16:uniqueId val="{00000001-CBA2-4540-BB2E-078678DB7971}"/>
            </c:ext>
          </c:extLst>
        </c:ser>
        <c:dLbls>
          <c:showLegendKey val="0"/>
          <c:showVal val="0"/>
          <c:showCatName val="0"/>
          <c:showSerName val="0"/>
          <c:showPercent val="0"/>
          <c:showBubbleSize val="0"/>
        </c:dLbls>
        <c:gapWidth val="150"/>
        <c:shape val="box"/>
        <c:axId val="87431424"/>
        <c:axId val="87483520"/>
        <c:axId val="87517824"/>
      </c:bar3DChart>
      <c:catAx>
        <c:axId val="87431424"/>
        <c:scaling>
          <c:orientation val="minMax"/>
        </c:scaling>
        <c:delete val="0"/>
        <c:axPos val="b"/>
        <c:title>
          <c:tx>
            <c:rich>
              <a:bodyPr/>
              <a:lstStyle/>
              <a:p>
                <a:pPr>
                  <a:defRPr/>
                </a:pPr>
                <a:r>
                  <a:rPr lang="sr-Cyrl-RS"/>
                  <a:t>одговори</a:t>
                </a:r>
              </a:p>
            </c:rich>
          </c:tx>
          <c:overlay val="0"/>
        </c:title>
        <c:numFmt formatCode="General" sourceLinked="0"/>
        <c:majorTickMark val="none"/>
        <c:minorTickMark val="none"/>
        <c:tickLblPos val="nextTo"/>
        <c:crossAx val="87483520"/>
        <c:crosses val="autoZero"/>
        <c:auto val="1"/>
        <c:lblAlgn val="ctr"/>
        <c:lblOffset val="100"/>
        <c:noMultiLvlLbl val="0"/>
      </c:catAx>
      <c:valAx>
        <c:axId val="87483520"/>
        <c:scaling>
          <c:orientation val="minMax"/>
        </c:scaling>
        <c:delete val="0"/>
        <c:axPos val="l"/>
        <c:majorGridlines/>
        <c:title>
          <c:tx>
            <c:rich>
              <a:bodyPr/>
              <a:lstStyle/>
              <a:p>
                <a:pPr>
                  <a:defRPr/>
                </a:pPr>
                <a:r>
                  <a:rPr lang="sr-Cyrl-RS"/>
                  <a:t>Број</a:t>
                </a:r>
                <a:r>
                  <a:rPr lang="sr-Cyrl-RS" baseline="0"/>
                  <a:t> ученика</a:t>
                </a:r>
                <a:endParaRPr lang="en-US"/>
              </a:p>
            </c:rich>
          </c:tx>
          <c:overlay val="0"/>
        </c:title>
        <c:numFmt formatCode="General" sourceLinked="1"/>
        <c:majorTickMark val="out"/>
        <c:minorTickMark val="none"/>
        <c:tickLblPos val="nextTo"/>
        <c:crossAx val="87431424"/>
        <c:crosses val="autoZero"/>
        <c:crossBetween val="between"/>
      </c:valAx>
      <c:serAx>
        <c:axId val="87517824"/>
        <c:scaling>
          <c:orientation val="minMax"/>
        </c:scaling>
        <c:delete val="1"/>
        <c:axPos val="b"/>
        <c:majorTickMark val="out"/>
        <c:minorTickMark val="none"/>
        <c:tickLblPos val="nextTo"/>
        <c:crossAx val="87483520"/>
        <c:crosses val="autoZero"/>
      </c:serAx>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r>
              <a:rPr lang="sr-Cyrl-RS"/>
              <a:t>Тачан одговор: 15</a:t>
            </a:r>
            <a:endParaRPr lang="en-US"/>
          </a:p>
        </c:rich>
      </c:tx>
      <c:overlay val="0"/>
    </c:title>
    <c:autoTitleDeleted val="0"/>
    <c:view3D>
      <c:rotX val="25"/>
      <c:rotY val="20"/>
      <c:depthPercent val="100"/>
      <c:rAngAx val="1"/>
    </c:view3D>
    <c:floor>
      <c:thickness val="0"/>
    </c:floor>
    <c:sideWall>
      <c:thickness val="0"/>
    </c:sideWall>
    <c:backWall>
      <c:thickness val="0"/>
    </c:backWall>
    <c:plotArea>
      <c:layout/>
      <c:bar3DChart>
        <c:barDir val="col"/>
        <c:grouping val="standard"/>
        <c:varyColors val="0"/>
        <c:ser>
          <c:idx val="0"/>
          <c:order val="0"/>
          <c:tx>
            <c:v>мушки</c:v>
          </c:tx>
          <c:invertIfNegative val="0"/>
          <c:cat>
            <c:strRef>
              <c:f>Sheet1!$A$25:$A$30</c:f>
              <c:strCache>
                <c:ptCount val="6"/>
                <c:pt idx="0">
                  <c:v>мање од  9</c:v>
                </c:pt>
                <c:pt idx="1">
                  <c:v>од 9 до 14</c:v>
                </c:pt>
                <c:pt idx="2">
                  <c:v>15</c:v>
                </c:pt>
                <c:pt idx="3">
                  <c:v>од 16 до 20</c:v>
                </c:pt>
                <c:pt idx="4">
                  <c:v>више од  20</c:v>
                </c:pt>
                <c:pt idx="5">
                  <c:v>није одговорило</c:v>
                </c:pt>
              </c:strCache>
            </c:strRef>
          </c:cat>
          <c:val>
            <c:numRef>
              <c:f>Sheet1!$K$25:$K$30</c:f>
              <c:numCache>
                <c:formatCode>General</c:formatCode>
                <c:ptCount val="6"/>
                <c:pt idx="0">
                  <c:v>35</c:v>
                </c:pt>
                <c:pt idx="1">
                  <c:v>28</c:v>
                </c:pt>
                <c:pt idx="2">
                  <c:v>6</c:v>
                </c:pt>
                <c:pt idx="3">
                  <c:v>14</c:v>
                </c:pt>
                <c:pt idx="4">
                  <c:v>16</c:v>
                </c:pt>
              </c:numCache>
            </c:numRef>
          </c:val>
          <c:extLst>
            <c:ext xmlns:c16="http://schemas.microsoft.com/office/drawing/2014/chart" uri="{C3380CC4-5D6E-409C-BE32-E72D297353CC}">
              <c16:uniqueId val="{00000000-905F-4260-B7B4-A48E040A2667}"/>
            </c:ext>
          </c:extLst>
        </c:ser>
        <c:ser>
          <c:idx val="1"/>
          <c:order val="1"/>
          <c:tx>
            <c:v>женски</c:v>
          </c:tx>
          <c:spPr>
            <a:solidFill>
              <a:srgbClr val="FF0000"/>
            </a:solidFill>
          </c:spPr>
          <c:invertIfNegative val="0"/>
          <c:cat>
            <c:strRef>
              <c:f>Sheet1!$A$25:$A$30</c:f>
              <c:strCache>
                <c:ptCount val="6"/>
                <c:pt idx="0">
                  <c:v>мање од  9</c:v>
                </c:pt>
                <c:pt idx="1">
                  <c:v>од 9 до 14</c:v>
                </c:pt>
                <c:pt idx="2">
                  <c:v>15</c:v>
                </c:pt>
                <c:pt idx="3">
                  <c:v>од 16 до 20</c:v>
                </c:pt>
                <c:pt idx="4">
                  <c:v>више од  20</c:v>
                </c:pt>
                <c:pt idx="5">
                  <c:v>није одговорило</c:v>
                </c:pt>
              </c:strCache>
            </c:strRef>
          </c:cat>
          <c:val>
            <c:numRef>
              <c:f>Sheet1!$L$25:$L$30</c:f>
              <c:numCache>
                <c:formatCode>General</c:formatCode>
                <c:ptCount val="6"/>
                <c:pt idx="0">
                  <c:v>59</c:v>
                </c:pt>
                <c:pt idx="1">
                  <c:v>47</c:v>
                </c:pt>
                <c:pt idx="2">
                  <c:v>2</c:v>
                </c:pt>
                <c:pt idx="3">
                  <c:v>12</c:v>
                </c:pt>
                <c:pt idx="4">
                  <c:v>5</c:v>
                </c:pt>
              </c:numCache>
            </c:numRef>
          </c:val>
          <c:extLst>
            <c:ext xmlns:c16="http://schemas.microsoft.com/office/drawing/2014/chart" uri="{C3380CC4-5D6E-409C-BE32-E72D297353CC}">
              <c16:uniqueId val="{00000001-905F-4260-B7B4-A48E040A2667}"/>
            </c:ext>
          </c:extLst>
        </c:ser>
        <c:dLbls>
          <c:showLegendKey val="0"/>
          <c:showVal val="0"/>
          <c:showCatName val="0"/>
          <c:showSerName val="0"/>
          <c:showPercent val="0"/>
          <c:showBubbleSize val="0"/>
        </c:dLbls>
        <c:gapWidth val="150"/>
        <c:shape val="box"/>
        <c:axId val="100001280"/>
        <c:axId val="100003200"/>
        <c:axId val="192363584"/>
      </c:bar3DChart>
      <c:catAx>
        <c:axId val="100001280"/>
        <c:scaling>
          <c:orientation val="minMax"/>
        </c:scaling>
        <c:delete val="0"/>
        <c:axPos val="b"/>
        <c:title>
          <c:tx>
            <c:rich>
              <a:bodyPr/>
              <a:lstStyle/>
              <a:p>
                <a:pPr>
                  <a:defRPr/>
                </a:pPr>
                <a:r>
                  <a:rPr lang="sr-Cyrl-RS"/>
                  <a:t>одговори</a:t>
                </a:r>
              </a:p>
            </c:rich>
          </c:tx>
          <c:overlay val="0"/>
        </c:title>
        <c:numFmt formatCode="General" sourceLinked="0"/>
        <c:majorTickMark val="none"/>
        <c:minorTickMark val="none"/>
        <c:tickLblPos val="nextTo"/>
        <c:crossAx val="100003200"/>
        <c:crosses val="autoZero"/>
        <c:auto val="1"/>
        <c:lblAlgn val="ctr"/>
        <c:lblOffset val="100"/>
        <c:noMultiLvlLbl val="0"/>
      </c:catAx>
      <c:valAx>
        <c:axId val="100003200"/>
        <c:scaling>
          <c:orientation val="minMax"/>
        </c:scaling>
        <c:delete val="0"/>
        <c:axPos val="l"/>
        <c:majorGridlines/>
        <c:title>
          <c:tx>
            <c:rich>
              <a:bodyPr/>
              <a:lstStyle/>
              <a:p>
                <a:pPr>
                  <a:defRPr/>
                </a:pPr>
                <a:r>
                  <a:rPr lang="sr-Cyrl-RS"/>
                  <a:t>Број ученика</a:t>
                </a:r>
                <a:endParaRPr lang="en-US"/>
              </a:p>
            </c:rich>
          </c:tx>
          <c:overlay val="0"/>
        </c:title>
        <c:numFmt formatCode="General" sourceLinked="1"/>
        <c:majorTickMark val="out"/>
        <c:minorTickMark val="none"/>
        <c:tickLblPos val="nextTo"/>
        <c:crossAx val="100001280"/>
        <c:crosses val="autoZero"/>
        <c:crossBetween val="between"/>
      </c:valAx>
      <c:serAx>
        <c:axId val="192363584"/>
        <c:scaling>
          <c:orientation val="minMax"/>
        </c:scaling>
        <c:delete val="1"/>
        <c:axPos val="b"/>
        <c:majorTickMark val="out"/>
        <c:minorTickMark val="none"/>
        <c:tickLblPos val="nextTo"/>
        <c:crossAx val="100003200"/>
        <c:crosses val="autoZero"/>
      </c:serAx>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sr-Cyrl-RS" sz="1800" b="1" i="0" u="none" strike="noStrike" baseline="0">
                <a:effectLst/>
              </a:rPr>
              <a:t>Тачан одговор: 57.70м</a:t>
            </a:r>
            <a:endParaRPr lang="en-US"/>
          </a:p>
        </c:rich>
      </c:tx>
      <c:overlay val="0"/>
    </c:title>
    <c:autoTitleDeleted val="0"/>
    <c:view3D>
      <c:rotX val="20"/>
      <c:rotY val="20"/>
      <c:depthPercent val="100"/>
      <c:rAngAx val="1"/>
    </c:view3D>
    <c:floor>
      <c:thickness val="0"/>
    </c:floor>
    <c:sideWall>
      <c:thickness val="0"/>
    </c:sideWall>
    <c:backWall>
      <c:thickness val="0"/>
    </c:backWall>
    <c:plotArea>
      <c:layout/>
      <c:bar3DChart>
        <c:barDir val="col"/>
        <c:grouping val="standard"/>
        <c:varyColors val="0"/>
        <c:ser>
          <c:idx val="0"/>
          <c:order val="0"/>
          <c:tx>
            <c:v>мушки</c:v>
          </c:tx>
          <c:invertIfNegative val="0"/>
          <c:cat>
            <c:strRef>
              <c:f>Sheet1!$A$41:$A$43</c:f>
              <c:strCache>
                <c:ptCount val="3"/>
                <c:pt idx="0">
                  <c:v>мање од 45м</c:v>
                </c:pt>
                <c:pt idx="1">
                  <c:v>од 45м до 75м</c:v>
                </c:pt>
                <c:pt idx="2">
                  <c:v>више од 75м</c:v>
                </c:pt>
              </c:strCache>
            </c:strRef>
          </c:cat>
          <c:val>
            <c:numRef>
              <c:f>Sheet1!$K$41:$K$43</c:f>
              <c:numCache>
                <c:formatCode>General</c:formatCode>
                <c:ptCount val="3"/>
                <c:pt idx="0">
                  <c:v>45</c:v>
                </c:pt>
                <c:pt idx="1">
                  <c:v>18</c:v>
                </c:pt>
                <c:pt idx="2">
                  <c:v>34</c:v>
                </c:pt>
              </c:numCache>
            </c:numRef>
          </c:val>
          <c:extLst>
            <c:ext xmlns:c16="http://schemas.microsoft.com/office/drawing/2014/chart" uri="{C3380CC4-5D6E-409C-BE32-E72D297353CC}">
              <c16:uniqueId val="{00000000-55DE-44BA-9472-A6668FEA0285}"/>
            </c:ext>
          </c:extLst>
        </c:ser>
        <c:ser>
          <c:idx val="1"/>
          <c:order val="1"/>
          <c:tx>
            <c:v>женски</c:v>
          </c:tx>
          <c:spPr>
            <a:solidFill>
              <a:srgbClr val="FF0000"/>
            </a:solidFill>
          </c:spPr>
          <c:invertIfNegative val="0"/>
          <c:cat>
            <c:strRef>
              <c:f>Sheet1!$A$41:$A$43</c:f>
              <c:strCache>
                <c:ptCount val="3"/>
                <c:pt idx="0">
                  <c:v>мање од 45м</c:v>
                </c:pt>
                <c:pt idx="1">
                  <c:v>од 45м до 75м</c:v>
                </c:pt>
                <c:pt idx="2">
                  <c:v>више од 75м</c:v>
                </c:pt>
              </c:strCache>
            </c:strRef>
          </c:cat>
          <c:val>
            <c:numRef>
              <c:f>Sheet1!$L$41:$L$43</c:f>
              <c:numCache>
                <c:formatCode>General</c:formatCode>
                <c:ptCount val="3"/>
                <c:pt idx="0">
                  <c:v>39</c:v>
                </c:pt>
                <c:pt idx="1">
                  <c:v>29</c:v>
                </c:pt>
                <c:pt idx="2">
                  <c:v>46</c:v>
                </c:pt>
              </c:numCache>
            </c:numRef>
          </c:val>
          <c:extLst>
            <c:ext xmlns:c16="http://schemas.microsoft.com/office/drawing/2014/chart" uri="{C3380CC4-5D6E-409C-BE32-E72D297353CC}">
              <c16:uniqueId val="{00000001-55DE-44BA-9472-A6668FEA0285}"/>
            </c:ext>
          </c:extLst>
        </c:ser>
        <c:dLbls>
          <c:showLegendKey val="0"/>
          <c:showVal val="0"/>
          <c:showCatName val="0"/>
          <c:showSerName val="0"/>
          <c:showPercent val="0"/>
          <c:showBubbleSize val="0"/>
        </c:dLbls>
        <c:gapWidth val="150"/>
        <c:shape val="box"/>
        <c:axId val="189822464"/>
        <c:axId val="190578688"/>
        <c:axId val="198445248"/>
      </c:bar3DChart>
      <c:catAx>
        <c:axId val="189822464"/>
        <c:scaling>
          <c:orientation val="minMax"/>
        </c:scaling>
        <c:delete val="0"/>
        <c:axPos val="b"/>
        <c:title>
          <c:tx>
            <c:rich>
              <a:bodyPr/>
              <a:lstStyle/>
              <a:p>
                <a:pPr>
                  <a:defRPr/>
                </a:pPr>
                <a:r>
                  <a:rPr lang="sr-Cyrl-RS"/>
                  <a:t>одговори</a:t>
                </a:r>
                <a:endParaRPr lang="en-US"/>
              </a:p>
            </c:rich>
          </c:tx>
          <c:overlay val="0"/>
        </c:title>
        <c:numFmt formatCode="General" sourceLinked="0"/>
        <c:majorTickMark val="none"/>
        <c:minorTickMark val="none"/>
        <c:tickLblPos val="nextTo"/>
        <c:crossAx val="190578688"/>
        <c:crosses val="autoZero"/>
        <c:auto val="1"/>
        <c:lblAlgn val="ctr"/>
        <c:lblOffset val="100"/>
        <c:noMultiLvlLbl val="0"/>
      </c:catAx>
      <c:valAx>
        <c:axId val="190578688"/>
        <c:scaling>
          <c:orientation val="minMax"/>
        </c:scaling>
        <c:delete val="0"/>
        <c:axPos val="l"/>
        <c:majorGridlines/>
        <c:title>
          <c:tx>
            <c:rich>
              <a:bodyPr/>
              <a:lstStyle/>
              <a:p>
                <a:pPr>
                  <a:defRPr/>
                </a:pPr>
                <a:r>
                  <a:rPr lang="sr-Cyrl-RS"/>
                  <a:t>Број ученика</a:t>
                </a:r>
                <a:endParaRPr lang="en-US"/>
              </a:p>
            </c:rich>
          </c:tx>
          <c:overlay val="0"/>
        </c:title>
        <c:numFmt formatCode="General" sourceLinked="1"/>
        <c:majorTickMark val="out"/>
        <c:minorTickMark val="none"/>
        <c:tickLblPos val="nextTo"/>
        <c:crossAx val="189822464"/>
        <c:crosses val="autoZero"/>
        <c:crossBetween val="between"/>
      </c:valAx>
      <c:serAx>
        <c:axId val="198445248"/>
        <c:scaling>
          <c:orientation val="minMax"/>
        </c:scaling>
        <c:delete val="1"/>
        <c:axPos val="b"/>
        <c:majorTickMark val="out"/>
        <c:minorTickMark val="none"/>
        <c:tickLblPos val="nextTo"/>
        <c:crossAx val="190578688"/>
        <c:crosses val="autoZero"/>
      </c:serAx>
    </c:plotArea>
    <c:legend>
      <c:legendPos val="r"/>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sr-Cyrl-RS" sz="1800" b="1" i="0" u="none" strike="noStrike" baseline="0">
                <a:effectLst/>
              </a:rPr>
              <a:t>Тачан одговор:  17.10м</a:t>
            </a:r>
            <a:endParaRPr lang="en-US"/>
          </a:p>
        </c:rich>
      </c:tx>
      <c:overlay val="0"/>
    </c:title>
    <c:autoTitleDeleted val="0"/>
    <c:view3D>
      <c:rotX val="30"/>
      <c:rotY val="20"/>
      <c:depthPercent val="100"/>
      <c:rAngAx val="1"/>
    </c:view3D>
    <c:floor>
      <c:thickness val="0"/>
    </c:floor>
    <c:sideWall>
      <c:thickness val="0"/>
      <c:spPr>
        <a:noFill/>
        <a:ln>
          <a:noFill/>
        </a:ln>
      </c:spPr>
    </c:sideWall>
    <c:backWall>
      <c:thickness val="0"/>
      <c:spPr>
        <a:noFill/>
        <a:ln>
          <a:noFill/>
        </a:ln>
      </c:spPr>
    </c:backWall>
    <c:plotArea>
      <c:layout/>
      <c:bar3DChart>
        <c:barDir val="col"/>
        <c:grouping val="standard"/>
        <c:varyColors val="0"/>
        <c:ser>
          <c:idx val="0"/>
          <c:order val="0"/>
          <c:tx>
            <c:v>мушки</c:v>
          </c:tx>
          <c:invertIfNegative val="0"/>
          <c:cat>
            <c:strRef>
              <c:f>Sheet1!$A$53:$A$57</c:f>
              <c:strCache>
                <c:ptCount val="5"/>
                <c:pt idx="0">
                  <c:v>Мање од 10м</c:v>
                </c:pt>
                <c:pt idx="1">
                  <c:v>Од 10до 20м</c:v>
                </c:pt>
                <c:pt idx="2">
                  <c:v>Од 20 до 30м</c:v>
                </c:pt>
                <c:pt idx="3">
                  <c:v>Од 30 до 40м</c:v>
                </c:pt>
                <c:pt idx="4">
                  <c:v>Више од 40м</c:v>
                </c:pt>
              </c:strCache>
            </c:strRef>
          </c:cat>
          <c:val>
            <c:numRef>
              <c:f>Sheet1!$K$53:$K$57</c:f>
              <c:numCache>
                <c:formatCode>General</c:formatCode>
                <c:ptCount val="5"/>
                <c:pt idx="0">
                  <c:v>14</c:v>
                </c:pt>
                <c:pt idx="1">
                  <c:v>29</c:v>
                </c:pt>
                <c:pt idx="2">
                  <c:v>26</c:v>
                </c:pt>
                <c:pt idx="3">
                  <c:v>2</c:v>
                </c:pt>
                <c:pt idx="4">
                  <c:v>28</c:v>
                </c:pt>
              </c:numCache>
            </c:numRef>
          </c:val>
          <c:extLst>
            <c:ext xmlns:c16="http://schemas.microsoft.com/office/drawing/2014/chart" uri="{C3380CC4-5D6E-409C-BE32-E72D297353CC}">
              <c16:uniqueId val="{00000000-726F-40B1-B036-FC4CE23D98AD}"/>
            </c:ext>
          </c:extLst>
        </c:ser>
        <c:ser>
          <c:idx val="1"/>
          <c:order val="1"/>
          <c:tx>
            <c:v>женски</c:v>
          </c:tx>
          <c:spPr>
            <a:solidFill>
              <a:srgbClr val="FF0000"/>
            </a:solidFill>
          </c:spPr>
          <c:invertIfNegative val="0"/>
          <c:cat>
            <c:strRef>
              <c:f>Sheet1!$A$53:$A$57</c:f>
              <c:strCache>
                <c:ptCount val="5"/>
                <c:pt idx="0">
                  <c:v>Мање од 10м</c:v>
                </c:pt>
                <c:pt idx="1">
                  <c:v>Од 10до 20м</c:v>
                </c:pt>
                <c:pt idx="2">
                  <c:v>Од 20 до 30м</c:v>
                </c:pt>
                <c:pt idx="3">
                  <c:v>Од 30 до 40м</c:v>
                </c:pt>
                <c:pt idx="4">
                  <c:v>Више од 40м</c:v>
                </c:pt>
              </c:strCache>
            </c:strRef>
          </c:cat>
          <c:val>
            <c:numRef>
              <c:f>Sheet1!$L$53:$L$57</c:f>
              <c:numCache>
                <c:formatCode>General</c:formatCode>
                <c:ptCount val="5"/>
                <c:pt idx="0">
                  <c:v>22</c:v>
                </c:pt>
                <c:pt idx="1">
                  <c:v>22</c:v>
                </c:pt>
                <c:pt idx="2">
                  <c:v>16</c:v>
                </c:pt>
                <c:pt idx="3">
                  <c:v>6</c:v>
                </c:pt>
                <c:pt idx="4">
                  <c:v>48</c:v>
                </c:pt>
              </c:numCache>
            </c:numRef>
          </c:val>
          <c:extLst>
            <c:ext xmlns:c16="http://schemas.microsoft.com/office/drawing/2014/chart" uri="{C3380CC4-5D6E-409C-BE32-E72D297353CC}">
              <c16:uniqueId val="{00000001-726F-40B1-B036-FC4CE23D98AD}"/>
            </c:ext>
          </c:extLst>
        </c:ser>
        <c:dLbls>
          <c:showLegendKey val="0"/>
          <c:showVal val="0"/>
          <c:showCatName val="0"/>
          <c:showSerName val="0"/>
          <c:showPercent val="0"/>
          <c:showBubbleSize val="0"/>
        </c:dLbls>
        <c:gapWidth val="150"/>
        <c:shape val="box"/>
        <c:axId val="38752256"/>
        <c:axId val="38777984"/>
        <c:axId val="37539840"/>
      </c:bar3DChart>
      <c:catAx>
        <c:axId val="38752256"/>
        <c:scaling>
          <c:orientation val="minMax"/>
        </c:scaling>
        <c:delete val="0"/>
        <c:axPos val="b"/>
        <c:title>
          <c:tx>
            <c:rich>
              <a:bodyPr/>
              <a:lstStyle/>
              <a:p>
                <a:pPr>
                  <a:defRPr/>
                </a:pPr>
                <a:r>
                  <a:rPr lang="sr-Cyrl-RS"/>
                  <a:t>одговори</a:t>
                </a:r>
                <a:endParaRPr lang="en-US"/>
              </a:p>
            </c:rich>
          </c:tx>
          <c:overlay val="0"/>
        </c:title>
        <c:numFmt formatCode="General" sourceLinked="0"/>
        <c:majorTickMark val="none"/>
        <c:minorTickMark val="none"/>
        <c:tickLblPos val="nextTo"/>
        <c:crossAx val="38777984"/>
        <c:crosses val="autoZero"/>
        <c:auto val="1"/>
        <c:lblAlgn val="ctr"/>
        <c:lblOffset val="100"/>
        <c:noMultiLvlLbl val="0"/>
      </c:catAx>
      <c:valAx>
        <c:axId val="38777984"/>
        <c:scaling>
          <c:orientation val="minMax"/>
        </c:scaling>
        <c:delete val="0"/>
        <c:axPos val="l"/>
        <c:majorGridlines/>
        <c:title>
          <c:tx>
            <c:rich>
              <a:bodyPr/>
              <a:lstStyle/>
              <a:p>
                <a:pPr>
                  <a:defRPr/>
                </a:pPr>
                <a:r>
                  <a:rPr lang="sr-Cyrl-RS"/>
                  <a:t>Број ученика</a:t>
                </a:r>
                <a:endParaRPr lang="en-US"/>
              </a:p>
            </c:rich>
          </c:tx>
          <c:overlay val="0"/>
        </c:title>
        <c:numFmt formatCode="General" sourceLinked="1"/>
        <c:majorTickMark val="out"/>
        <c:minorTickMark val="none"/>
        <c:tickLblPos val="nextTo"/>
        <c:crossAx val="38752256"/>
        <c:crosses val="autoZero"/>
        <c:crossBetween val="between"/>
      </c:valAx>
      <c:serAx>
        <c:axId val="37539840"/>
        <c:scaling>
          <c:orientation val="minMax"/>
        </c:scaling>
        <c:delete val="1"/>
        <c:axPos val="b"/>
        <c:majorTickMark val="out"/>
        <c:minorTickMark val="none"/>
        <c:tickLblPos val="nextTo"/>
        <c:crossAx val="38777984"/>
        <c:crosses val="autoZero"/>
      </c:serAx>
    </c:plotArea>
    <c:legend>
      <c:legendPos val="r"/>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sr-Cyrl-RS" sz="1800" b="0" i="0" baseline="0" dirty="0">
                <a:effectLst/>
              </a:rPr>
              <a:t>Ког геометријског облика су прозори на старој школској згради?</a:t>
            </a:r>
            <a:endParaRPr lang="en-US" dirty="0">
              <a:effectLst/>
            </a:endParaRPr>
          </a:p>
        </c:rich>
      </c:tx>
      <c:overlay val="0"/>
    </c:title>
    <c:autoTitleDeleted val="0"/>
    <c:view3D>
      <c:rotX val="25"/>
      <c:rotY val="20"/>
      <c:depthPercent val="100"/>
      <c:rAngAx val="1"/>
    </c:view3D>
    <c:floor>
      <c:thickness val="0"/>
    </c:floor>
    <c:sideWall>
      <c:thickness val="0"/>
    </c:sideWall>
    <c:backWall>
      <c:thickness val="0"/>
    </c:backWall>
    <c:plotArea>
      <c:layout/>
      <c:bar3DChart>
        <c:barDir val="col"/>
        <c:grouping val="standard"/>
        <c:varyColors val="0"/>
        <c:ser>
          <c:idx val="0"/>
          <c:order val="0"/>
          <c:tx>
            <c:v>мушки</c:v>
          </c:tx>
          <c:invertIfNegative val="0"/>
          <c:cat>
            <c:strRef>
              <c:f>Sheet1!$A$65:$A$69</c:f>
              <c:strCache>
                <c:ptCount val="5"/>
                <c:pt idx="0">
                  <c:v>правоугаоник</c:v>
                </c:pt>
                <c:pt idx="1">
                  <c:v>квадрат</c:v>
                </c:pt>
                <c:pt idx="2">
                  <c:v>Правоугаоник и полукруг</c:v>
                </c:pt>
                <c:pt idx="3">
                  <c:v>Правоуг/полук и правоугаоник</c:v>
                </c:pt>
                <c:pt idx="4">
                  <c:v>неки други</c:v>
                </c:pt>
              </c:strCache>
            </c:strRef>
          </c:cat>
          <c:val>
            <c:numRef>
              <c:f>Sheet1!$K$65:$K$69</c:f>
              <c:numCache>
                <c:formatCode>General</c:formatCode>
                <c:ptCount val="5"/>
                <c:pt idx="0">
                  <c:v>62</c:v>
                </c:pt>
                <c:pt idx="1">
                  <c:v>12</c:v>
                </c:pt>
                <c:pt idx="2">
                  <c:v>12</c:v>
                </c:pt>
                <c:pt idx="3">
                  <c:v>7</c:v>
                </c:pt>
                <c:pt idx="4">
                  <c:v>6</c:v>
                </c:pt>
              </c:numCache>
            </c:numRef>
          </c:val>
          <c:extLst>
            <c:ext xmlns:c16="http://schemas.microsoft.com/office/drawing/2014/chart" uri="{C3380CC4-5D6E-409C-BE32-E72D297353CC}">
              <c16:uniqueId val="{00000000-3E32-48CC-BAA3-BA01DECFC25F}"/>
            </c:ext>
          </c:extLst>
        </c:ser>
        <c:ser>
          <c:idx val="1"/>
          <c:order val="1"/>
          <c:tx>
            <c:v>женски</c:v>
          </c:tx>
          <c:spPr>
            <a:solidFill>
              <a:srgbClr val="FF0000"/>
            </a:solidFill>
          </c:spPr>
          <c:invertIfNegative val="0"/>
          <c:cat>
            <c:strRef>
              <c:f>Sheet1!$A$65:$A$69</c:f>
              <c:strCache>
                <c:ptCount val="5"/>
                <c:pt idx="0">
                  <c:v>правоугаоник</c:v>
                </c:pt>
                <c:pt idx="1">
                  <c:v>квадрат</c:v>
                </c:pt>
                <c:pt idx="2">
                  <c:v>Правоугаоник и полукруг</c:v>
                </c:pt>
                <c:pt idx="3">
                  <c:v>Правоуг/полук и правоугаоник</c:v>
                </c:pt>
                <c:pt idx="4">
                  <c:v>неки други</c:v>
                </c:pt>
              </c:strCache>
            </c:strRef>
          </c:cat>
          <c:val>
            <c:numRef>
              <c:f>Sheet1!$L$65:$L$69</c:f>
              <c:numCache>
                <c:formatCode>General</c:formatCode>
                <c:ptCount val="5"/>
                <c:pt idx="0">
                  <c:v>74</c:v>
                </c:pt>
                <c:pt idx="1">
                  <c:v>12</c:v>
                </c:pt>
                <c:pt idx="2">
                  <c:v>18</c:v>
                </c:pt>
                <c:pt idx="3">
                  <c:v>6</c:v>
                </c:pt>
                <c:pt idx="4">
                  <c:v>8</c:v>
                </c:pt>
              </c:numCache>
            </c:numRef>
          </c:val>
          <c:extLst>
            <c:ext xmlns:c16="http://schemas.microsoft.com/office/drawing/2014/chart" uri="{C3380CC4-5D6E-409C-BE32-E72D297353CC}">
              <c16:uniqueId val="{00000001-3E32-48CC-BAA3-BA01DECFC25F}"/>
            </c:ext>
          </c:extLst>
        </c:ser>
        <c:dLbls>
          <c:showLegendKey val="0"/>
          <c:showVal val="0"/>
          <c:showCatName val="0"/>
          <c:showSerName val="0"/>
          <c:showPercent val="0"/>
          <c:showBubbleSize val="0"/>
        </c:dLbls>
        <c:gapWidth val="150"/>
        <c:shape val="box"/>
        <c:axId val="141396224"/>
        <c:axId val="141427072"/>
        <c:axId val="1704384"/>
      </c:bar3DChart>
      <c:catAx>
        <c:axId val="141396224"/>
        <c:scaling>
          <c:orientation val="minMax"/>
        </c:scaling>
        <c:delete val="0"/>
        <c:axPos val="b"/>
        <c:title>
          <c:tx>
            <c:rich>
              <a:bodyPr/>
              <a:lstStyle/>
              <a:p>
                <a:pPr>
                  <a:defRPr/>
                </a:pPr>
                <a:r>
                  <a:rPr lang="sr-Cyrl-RS"/>
                  <a:t>одговори</a:t>
                </a:r>
                <a:endParaRPr lang="en-US"/>
              </a:p>
            </c:rich>
          </c:tx>
          <c:overlay val="0"/>
        </c:title>
        <c:numFmt formatCode="General" sourceLinked="0"/>
        <c:majorTickMark val="none"/>
        <c:minorTickMark val="none"/>
        <c:tickLblPos val="nextTo"/>
        <c:crossAx val="141427072"/>
        <c:crosses val="autoZero"/>
        <c:auto val="1"/>
        <c:lblAlgn val="ctr"/>
        <c:lblOffset val="100"/>
        <c:noMultiLvlLbl val="0"/>
      </c:catAx>
      <c:valAx>
        <c:axId val="141427072"/>
        <c:scaling>
          <c:orientation val="minMax"/>
        </c:scaling>
        <c:delete val="0"/>
        <c:axPos val="l"/>
        <c:majorGridlines/>
        <c:title>
          <c:tx>
            <c:rich>
              <a:bodyPr/>
              <a:lstStyle/>
              <a:p>
                <a:pPr>
                  <a:defRPr/>
                </a:pPr>
                <a:r>
                  <a:rPr lang="sr-Cyrl-RS"/>
                  <a:t>Број ученика</a:t>
                </a:r>
                <a:endParaRPr lang="en-US"/>
              </a:p>
            </c:rich>
          </c:tx>
          <c:overlay val="0"/>
        </c:title>
        <c:numFmt formatCode="General" sourceLinked="1"/>
        <c:majorTickMark val="out"/>
        <c:minorTickMark val="none"/>
        <c:tickLblPos val="nextTo"/>
        <c:crossAx val="141396224"/>
        <c:crosses val="autoZero"/>
        <c:crossBetween val="between"/>
      </c:valAx>
      <c:serAx>
        <c:axId val="1704384"/>
        <c:scaling>
          <c:orientation val="minMax"/>
        </c:scaling>
        <c:delete val="1"/>
        <c:axPos val="b"/>
        <c:majorTickMark val="out"/>
        <c:minorTickMark val="none"/>
        <c:tickLblPos val="nextTo"/>
        <c:crossAx val="141427072"/>
        <c:crosses val="autoZero"/>
      </c:serAx>
    </c:plotArea>
    <c:legend>
      <c:legendPos val="r"/>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sr-Cyrl-RS" sz="1800" b="0" i="0" baseline="0">
                <a:effectLst/>
              </a:rPr>
              <a:t>Колико степеника има до улаза у стару школу из дворишта?</a:t>
            </a:r>
            <a:endParaRPr lang="en-US">
              <a:effectLst/>
            </a:endParaRPr>
          </a:p>
        </c:rich>
      </c:tx>
      <c:overlay val="0"/>
    </c:title>
    <c:autoTitleDeleted val="0"/>
    <c:view3D>
      <c:rotX val="25"/>
      <c:rotY val="20"/>
      <c:depthPercent val="100"/>
      <c:rAngAx val="1"/>
    </c:view3D>
    <c:floor>
      <c:thickness val="0"/>
    </c:floor>
    <c:sideWall>
      <c:thickness val="0"/>
    </c:sideWall>
    <c:backWall>
      <c:thickness val="0"/>
    </c:backWall>
    <c:plotArea>
      <c:layout/>
      <c:bar3DChart>
        <c:barDir val="col"/>
        <c:grouping val="standard"/>
        <c:varyColors val="0"/>
        <c:ser>
          <c:idx val="0"/>
          <c:order val="0"/>
          <c:tx>
            <c:v>мушки</c:v>
          </c:tx>
          <c:invertIfNegative val="0"/>
          <c:cat>
            <c:strRef>
              <c:f>Sheet1!$A$83:$A$88</c:f>
              <c:strCache>
                <c:ptCount val="6"/>
                <c:pt idx="0">
                  <c:v>мање od 10</c:v>
                </c:pt>
                <c:pt idx="1">
                  <c:v>од 10 до 12</c:v>
                </c:pt>
                <c:pt idx="2">
                  <c:v>од 13 до 15</c:v>
                </c:pt>
                <c:pt idx="3">
                  <c:v>од 16 до 18</c:v>
                </c:pt>
                <c:pt idx="4">
                  <c:v> од 19 до 21</c:v>
                </c:pt>
                <c:pt idx="5">
                  <c:v>више од 21</c:v>
                </c:pt>
              </c:strCache>
            </c:strRef>
          </c:cat>
          <c:val>
            <c:numRef>
              <c:f>Sheet1!$K$83:$K$88</c:f>
              <c:numCache>
                <c:formatCode>General</c:formatCode>
                <c:ptCount val="6"/>
                <c:pt idx="0">
                  <c:v>5</c:v>
                </c:pt>
                <c:pt idx="1">
                  <c:v>27</c:v>
                </c:pt>
                <c:pt idx="2">
                  <c:v>22</c:v>
                </c:pt>
                <c:pt idx="3">
                  <c:v>27</c:v>
                </c:pt>
                <c:pt idx="4">
                  <c:v>9</c:v>
                </c:pt>
                <c:pt idx="5">
                  <c:v>11</c:v>
                </c:pt>
              </c:numCache>
            </c:numRef>
          </c:val>
          <c:extLst>
            <c:ext xmlns:c16="http://schemas.microsoft.com/office/drawing/2014/chart" uri="{C3380CC4-5D6E-409C-BE32-E72D297353CC}">
              <c16:uniqueId val="{00000000-5B11-484C-AE2D-DFBE574CAB89}"/>
            </c:ext>
          </c:extLst>
        </c:ser>
        <c:ser>
          <c:idx val="1"/>
          <c:order val="1"/>
          <c:tx>
            <c:v>женски</c:v>
          </c:tx>
          <c:spPr>
            <a:solidFill>
              <a:srgbClr val="FF0000"/>
            </a:solidFill>
          </c:spPr>
          <c:invertIfNegative val="0"/>
          <c:cat>
            <c:strRef>
              <c:f>Sheet1!$A$83:$A$88</c:f>
              <c:strCache>
                <c:ptCount val="6"/>
                <c:pt idx="0">
                  <c:v>мање od 10</c:v>
                </c:pt>
                <c:pt idx="1">
                  <c:v>од 10 до 12</c:v>
                </c:pt>
                <c:pt idx="2">
                  <c:v>од 13 до 15</c:v>
                </c:pt>
                <c:pt idx="3">
                  <c:v>од 16 до 18</c:v>
                </c:pt>
                <c:pt idx="4">
                  <c:v> од 19 до 21</c:v>
                </c:pt>
                <c:pt idx="5">
                  <c:v>више од 21</c:v>
                </c:pt>
              </c:strCache>
            </c:strRef>
          </c:cat>
          <c:val>
            <c:numRef>
              <c:f>Sheet1!$L$83:$L$88</c:f>
              <c:numCache>
                <c:formatCode>General</c:formatCode>
                <c:ptCount val="6"/>
                <c:pt idx="0">
                  <c:v>9</c:v>
                </c:pt>
                <c:pt idx="1">
                  <c:v>32</c:v>
                </c:pt>
                <c:pt idx="2">
                  <c:v>26</c:v>
                </c:pt>
                <c:pt idx="3">
                  <c:v>19</c:v>
                </c:pt>
                <c:pt idx="4">
                  <c:v>19</c:v>
                </c:pt>
                <c:pt idx="5">
                  <c:v>17</c:v>
                </c:pt>
              </c:numCache>
            </c:numRef>
          </c:val>
          <c:extLst>
            <c:ext xmlns:c16="http://schemas.microsoft.com/office/drawing/2014/chart" uri="{C3380CC4-5D6E-409C-BE32-E72D297353CC}">
              <c16:uniqueId val="{00000001-5B11-484C-AE2D-DFBE574CAB89}"/>
            </c:ext>
          </c:extLst>
        </c:ser>
        <c:dLbls>
          <c:showLegendKey val="0"/>
          <c:showVal val="0"/>
          <c:showCatName val="0"/>
          <c:showSerName val="0"/>
          <c:showPercent val="0"/>
          <c:showBubbleSize val="0"/>
        </c:dLbls>
        <c:gapWidth val="150"/>
        <c:shape val="box"/>
        <c:axId val="101230080"/>
        <c:axId val="129373696"/>
        <c:axId val="37528000"/>
      </c:bar3DChart>
      <c:catAx>
        <c:axId val="101230080"/>
        <c:scaling>
          <c:orientation val="minMax"/>
        </c:scaling>
        <c:delete val="0"/>
        <c:axPos val="b"/>
        <c:title>
          <c:tx>
            <c:rich>
              <a:bodyPr/>
              <a:lstStyle/>
              <a:p>
                <a:pPr>
                  <a:defRPr/>
                </a:pPr>
                <a:r>
                  <a:rPr lang="sr-Cyrl-RS"/>
                  <a:t>одговори</a:t>
                </a:r>
                <a:endParaRPr lang="en-US"/>
              </a:p>
            </c:rich>
          </c:tx>
          <c:overlay val="0"/>
        </c:title>
        <c:numFmt formatCode="General" sourceLinked="0"/>
        <c:majorTickMark val="none"/>
        <c:minorTickMark val="none"/>
        <c:tickLblPos val="nextTo"/>
        <c:crossAx val="129373696"/>
        <c:crosses val="autoZero"/>
        <c:auto val="1"/>
        <c:lblAlgn val="ctr"/>
        <c:lblOffset val="100"/>
        <c:noMultiLvlLbl val="0"/>
      </c:catAx>
      <c:valAx>
        <c:axId val="129373696"/>
        <c:scaling>
          <c:orientation val="minMax"/>
        </c:scaling>
        <c:delete val="0"/>
        <c:axPos val="l"/>
        <c:majorGridlines/>
        <c:title>
          <c:tx>
            <c:rich>
              <a:bodyPr/>
              <a:lstStyle/>
              <a:p>
                <a:pPr>
                  <a:defRPr/>
                </a:pPr>
                <a:r>
                  <a:rPr lang="sr-Cyrl-RS"/>
                  <a:t>Број ученика</a:t>
                </a:r>
                <a:endParaRPr lang="en-US"/>
              </a:p>
            </c:rich>
          </c:tx>
          <c:overlay val="0"/>
        </c:title>
        <c:numFmt formatCode="General" sourceLinked="1"/>
        <c:majorTickMark val="out"/>
        <c:minorTickMark val="none"/>
        <c:tickLblPos val="nextTo"/>
        <c:crossAx val="101230080"/>
        <c:crosses val="autoZero"/>
        <c:crossBetween val="between"/>
      </c:valAx>
      <c:serAx>
        <c:axId val="37528000"/>
        <c:scaling>
          <c:orientation val="minMax"/>
        </c:scaling>
        <c:delete val="1"/>
        <c:axPos val="b"/>
        <c:majorTickMark val="out"/>
        <c:minorTickMark val="none"/>
        <c:tickLblPos val="nextTo"/>
        <c:crossAx val="129373696"/>
        <c:crosses val="autoZero"/>
      </c:serAx>
    </c:plotArea>
    <c:legend>
      <c:legendPos val="r"/>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sr-Cyrl-RS" sz="1800" b="0" i="0" baseline="0">
                <a:effectLst/>
              </a:rPr>
              <a:t>Колико укупно има степеника од приземља до спрата страре зграде?</a:t>
            </a:r>
            <a:endParaRPr lang="en-US">
              <a:effectLst/>
            </a:endParaRPr>
          </a:p>
        </c:rich>
      </c:tx>
      <c:overlay val="0"/>
    </c:title>
    <c:autoTitleDeleted val="0"/>
    <c:view3D>
      <c:rotX val="25"/>
      <c:rotY val="20"/>
      <c:depthPercent val="100"/>
      <c:rAngAx val="1"/>
    </c:view3D>
    <c:floor>
      <c:thickness val="0"/>
    </c:floor>
    <c:sideWall>
      <c:thickness val="0"/>
    </c:sideWall>
    <c:backWall>
      <c:thickness val="0"/>
    </c:backWall>
    <c:plotArea>
      <c:layout/>
      <c:bar3DChart>
        <c:barDir val="col"/>
        <c:grouping val="standard"/>
        <c:varyColors val="0"/>
        <c:ser>
          <c:idx val="0"/>
          <c:order val="0"/>
          <c:tx>
            <c:v>мушки</c:v>
          </c:tx>
          <c:invertIfNegative val="0"/>
          <c:cat>
            <c:strRef>
              <c:f>Sheet1!$A$111:$A$117</c:f>
              <c:strCache>
                <c:ptCount val="7"/>
                <c:pt idx="0">
                  <c:v>мање одd 15</c:v>
                </c:pt>
                <c:pt idx="1">
                  <c:v>од 16 до 20</c:v>
                </c:pt>
                <c:pt idx="2">
                  <c:v>од 21 до 25</c:v>
                </c:pt>
                <c:pt idx="3">
                  <c:v>од 26 до 30</c:v>
                </c:pt>
                <c:pt idx="4">
                  <c:v>од 31 до 32</c:v>
                </c:pt>
                <c:pt idx="5">
                  <c:v>од 33 до 35</c:v>
                </c:pt>
                <c:pt idx="6">
                  <c:v>више од 35</c:v>
                </c:pt>
              </c:strCache>
            </c:strRef>
          </c:cat>
          <c:val>
            <c:numRef>
              <c:f>Sheet1!$K$111:$K$117</c:f>
              <c:numCache>
                <c:formatCode>General</c:formatCode>
                <c:ptCount val="7"/>
                <c:pt idx="0">
                  <c:v>12</c:v>
                </c:pt>
                <c:pt idx="1">
                  <c:v>23</c:v>
                </c:pt>
                <c:pt idx="2">
                  <c:v>16</c:v>
                </c:pt>
                <c:pt idx="3">
                  <c:v>16</c:v>
                </c:pt>
                <c:pt idx="4">
                  <c:v>9</c:v>
                </c:pt>
                <c:pt idx="5">
                  <c:v>2</c:v>
                </c:pt>
                <c:pt idx="6">
                  <c:v>21</c:v>
                </c:pt>
              </c:numCache>
            </c:numRef>
          </c:val>
          <c:extLst>
            <c:ext xmlns:c16="http://schemas.microsoft.com/office/drawing/2014/chart" uri="{C3380CC4-5D6E-409C-BE32-E72D297353CC}">
              <c16:uniqueId val="{00000000-0AF2-4AF9-9A3D-7B88BB70594E}"/>
            </c:ext>
          </c:extLst>
        </c:ser>
        <c:ser>
          <c:idx val="1"/>
          <c:order val="1"/>
          <c:tx>
            <c:v>женски</c:v>
          </c:tx>
          <c:spPr>
            <a:solidFill>
              <a:srgbClr val="FF0000"/>
            </a:solidFill>
          </c:spPr>
          <c:invertIfNegative val="0"/>
          <c:cat>
            <c:strRef>
              <c:f>Sheet1!$A$111:$A$117</c:f>
              <c:strCache>
                <c:ptCount val="7"/>
                <c:pt idx="0">
                  <c:v>мање одd 15</c:v>
                </c:pt>
                <c:pt idx="1">
                  <c:v>од 16 до 20</c:v>
                </c:pt>
                <c:pt idx="2">
                  <c:v>од 21 до 25</c:v>
                </c:pt>
                <c:pt idx="3">
                  <c:v>од 26 до 30</c:v>
                </c:pt>
                <c:pt idx="4">
                  <c:v>од 31 до 32</c:v>
                </c:pt>
                <c:pt idx="5">
                  <c:v>од 33 до 35</c:v>
                </c:pt>
                <c:pt idx="6">
                  <c:v>више од 35</c:v>
                </c:pt>
              </c:strCache>
            </c:strRef>
          </c:cat>
          <c:val>
            <c:numRef>
              <c:f>Sheet1!$L$111:$L$117</c:f>
              <c:numCache>
                <c:formatCode>General</c:formatCode>
                <c:ptCount val="7"/>
                <c:pt idx="0">
                  <c:v>24</c:v>
                </c:pt>
                <c:pt idx="1">
                  <c:v>20</c:v>
                </c:pt>
                <c:pt idx="2">
                  <c:v>19</c:v>
                </c:pt>
                <c:pt idx="3">
                  <c:v>21</c:v>
                </c:pt>
                <c:pt idx="4">
                  <c:v>9</c:v>
                </c:pt>
                <c:pt idx="5">
                  <c:v>4</c:v>
                </c:pt>
                <c:pt idx="6">
                  <c:v>24</c:v>
                </c:pt>
              </c:numCache>
            </c:numRef>
          </c:val>
          <c:extLst>
            <c:ext xmlns:c16="http://schemas.microsoft.com/office/drawing/2014/chart" uri="{C3380CC4-5D6E-409C-BE32-E72D297353CC}">
              <c16:uniqueId val="{00000001-0AF2-4AF9-9A3D-7B88BB70594E}"/>
            </c:ext>
          </c:extLst>
        </c:ser>
        <c:dLbls>
          <c:showLegendKey val="0"/>
          <c:showVal val="0"/>
          <c:showCatName val="0"/>
          <c:showSerName val="0"/>
          <c:showPercent val="0"/>
          <c:showBubbleSize val="0"/>
        </c:dLbls>
        <c:gapWidth val="150"/>
        <c:shape val="box"/>
        <c:axId val="179722880"/>
        <c:axId val="179761920"/>
        <c:axId val="87910592"/>
      </c:bar3DChart>
      <c:catAx>
        <c:axId val="179722880"/>
        <c:scaling>
          <c:orientation val="minMax"/>
        </c:scaling>
        <c:delete val="0"/>
        <c:axPos val="b"/>
        <c:title>
          <c:tx>
            <c:rich>
              <a:bodyPr/>
              <a:lstStyle/>
              <a:p>
                <a:pPr>
                  <a:defRPr/>
                </a:pPr>
                <a:r>
                  <a:rPr lang="sr-Cyrl-RS"/>
                  <a:t>одговори</a:t>
                </a:r>
                <a:endParaRPr lang="en-US"/>
              </a:p>
            </c:rich>
          </c:tx>
          <c:overlay val="0"/>
        </c:title>
        <c:numFmt formatCode="General" sourceLinked="0"/>
        <c:majorTickMark val="none"/>
        <c:minorTickMark val="none"/>
        <c:tickLblPos val="nextTo"/>
        <c:crossAx val="179761920"/>
        <c:crosses val="autoZero"/>
        <c:auto val="1"/>
        <c:lblAlgn val="ctr"/>
        <c:lblOffset val="100"/>
        <c:noMultiLvlLbl val="0"/>
      </c:catAx>
      <c:valAx>
        <c:axId val="179761920"/>
        <c:scaling>
          <c:orientation val="minMax"/>
        </c:scaling>
        <c:delete val="0"/>
        <c:axPos val="l"/>
        <c:majorGridlines/>
        <c:title>
          <c:tx>
            <c:rich>
              <a:bodyPr/>
              <a:lstStyle/>
              <a:p>
                <a:pPr>
                  <a:defRPr/>
                </a:pPr>
                <a:r>
                  <a:rPr lang="sr-Cyrl-RS"/>
                  <a:t>Број ученика</a:t>
                </a:r>
              </a:p>
            </c:rich>
          </c:tx>
          <c:overlay val="0"/>
        </c:title>
        <c:numFmt formatCode="General" sourceLinked="1"/>
        <c:majorTickMark val="out"/>
        <c:minorTickMark val="none"/>
        <c:tickLblPos val="nextTo"/>
        <c:crossAx val="179722880"/>
        <c:crosses val="autoZero"/>
        <c:crossBetween val="between"/>
      </c:valAx>
      <c:serAx>
        <c:axId val="87910592"/>
        <c:scaling>
          <c:orientation val="minMax"/>
        </c:scaling>
        <c:delete val="1"/>
        <c:axPos val="b"/>
        <c:majorTickMark val="out"/>
        <c:minorTickMark val="none"/>
        <c:tickLblPos val="nextTo"/>
        <c:crossAx val="179761920"/>
        <c:crosses val="autoZero"/>
      </c:serAx>
    </c:plotArea>
    <c:legend>
      <c:legendPos val="r"/>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D38747-4367-4BD2-8D51-C97E202738E2}" type="datetime1">
              <a:rPr lang="en-US" smtClean="0"/>
              <a:t>7/3/2020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58324962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ED0CC-082F-4160-86E5-0D6041F12778}" type="datetime1">
              <a:rPr lang="en-US" smtClean="0"/>
              <a:t>7/3/2020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772825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ED0CC-082F-4160-86E5-0D6041F12778}" type="datetime1">
              <a:rPr lang="en-US" smtClean="0"/>
              <a:t>7/3/2020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1370353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ED0CC-082F-4160-86E5-0D6041F12778}" type="datetime1">
              <a:rPr lang="en-US" smtClean="0"/>
              <a:t>7/3/2020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6205824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ED0CC-082F-4160-86E5-0D6041F12778}" type="datetime1">
              <a:rPr lang="en-US" smtClean="0"/>
              <a:t>7/3/2020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6930568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3ED0CC-082F-4160-86E5-0D6041F12778}" type="datetime1">
              <a:rPr lang="en-US" smtClean="0"/>
              <a:t>7/3/2020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3873953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7E833E-1B6D-415F-AD29-75AE8C43BD0D}" type="datetime1">
              <a:rPr lang="en-US" smtClean="0"/>
              <a:t>7/3/2020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72727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52596F-08A7-4B70-989A-F2B1CF31E66B}" type="datetime1">
              <a:rPr lang="en-US" smtClean="0"/>
              <a:t>7/3/2020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2420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C55A3C-5767-4844-A0A3-83778C2E5409}" type="datetime1">
              <a:rPr lang="en-US" smtClean="0"/>
              <a:t>7/3/2020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1463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E507A8-A5CF-4D38-AB86-7EDDA87A85D4}" type="datetime1">
              <a:rPr lang="en-US" smtClean="0"/>
              <a:t>7/3/2020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029190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FCD27C-8599-43EF-BA1D-14DDC1946E06}" type="datetime1">
              <a:rPr lang="en-US" smtClean="0"/>
              <a:t>7/3/2020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65660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343D99-809A-49C0-96E5-4250D0B498EE}" type="datetime1">
              <a:rPr lang="en-US" smtClean="0"/>
              <a:t>7/3/2020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97781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43DE9B-B678-4EFB-BB7D-A4370204A0B0}" type="datetime1">
              <a:rPr lang="en-US" smtClean="0"/>
              <a:t>7/3/2020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97327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812DA-F765-4142-A6A3-A8ED7235E082}" type="datetime1">
              <a:rPr lang="en-US" smtClean="0"/>
              <a:t>7/3/2020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7269597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0277FD-7DE6-41D4-930D-AC99F5AFE54E}" type="datetime1">
              <a:rPr lang="en-US" smtClean="0"/>
              <a:t>7/3/2020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32154576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
        <p:nvSpPr>
          <p:cNvPr id="5" name="Date Placeholder 4"/>
          <p:cNvSpPr>
            <a:spLocks noGrp="1"/>
          </p:cNvSpPr>
          <p:nvPr>
            <p:ph type="dt" sz="half" idx="10"/>
          </p:nvPr>
        </p:nvSpPr>
        <p:spPr/>
        <p:txBody>
          <a:bodyPr/>
          <a:lstStyle/>
          <a:p>
            <a:fld id="{9EA15526-7079-4B7B-987C-1B5FAE11A0FF}" type="datetime1">
              <a:rPr lang="en-US" smtClean="0"/>
              <a:t>7/3/2020</a:t>
            </a:fld>
            <a:endParaRPr lang="en-US" dirty="0"/>
          </a:p>
        </p:txBody>
      </p:sp>
    </p:spTree>
    <p:extLst>
      <p:ext uri="{BB962C8B-B14F-4D97-AF65-F5344CB8AC3E}">
        <p14:creationId xmlns:p14="http://schemas.microsoft.com/office/powerpoint/2010/main" val="2379922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73ED0CC-082F-4160-86E5-0D6041F12778}" type="datetime1">
              <a:rPr lang="en-US" smtClean="0"/>
              <a:t>7/3/2020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109342724"/>
      </p:ext>
    </p:extLst>
  </p:cSld>
  <p:clrMap bg1="dk1" tx1="lt1" bg2="dk2" tx2="lt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 id="2147483938" r:id="rId10"/>
    <p:sldLayoutId id="2147483939" r:id="rId11"/>
    <p:sldLayoutId id="2147483940" r:id="rId12"/>
    <p:sldLayoutId id="2147483941" r:id="rId13"/>
    <p:sldLayoutId id="2147483942" r:id="rId14"/>
    <p:sldLayoutId id="2147483943" r:id="rId15"/>
    <p:sldLayoutId id="2147483944"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image" Target="../media/image6.jp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206E296-0738-429D-9B84-69B891989600}"/>
              </a:ext>
            </a:extLst>
          </p:cNvPr>
          <p:cNvSpPr/>
          <p:nvPr/>
        </p:nvSpPr>
        <p:spPr>
          <a:xfrm>
            <a:off x="558630" y="1030070"/>
            <a:ext cx="9978887" cy="5324535"/>
          </a:xfrm>
          <a:prstGeom prst="rect">
            <a:avLst/>
          </a:prstGeom>
        </p:spPr>
        <p:txBody>
          <a:bodyPr wrap="square">
            <a:spAutoFit/>
          </a:bodyPr>
          <a:lstStyle/>
          <a:p>
            <a:r>
              <a:rPr lang="sr-Cyrl-RS" sz="1600" b="1" dirty="0">
                <a:latin typeface="Arial" panose="020B0604020202020204" pitchFamily="34" charset="0"/>
                <a:cs typeface="Arial" panose="020B0604020202020204" pitchFamily="34" charset="0"/>
              </a:rPr>
              <a:t>РЕАЛИЗАТОРИ:</a:t>
            </a:r>
          </a:p>
          <a:p>
            <a:br>
              <a:rPr lang="sr-Latn-RS" sz="1600" b="1" dirty="0">
                <a:latin typeface="Arial" panose="020B0604020202020204" pitchFamily="34" charset="0"/>
                <a:cs typeface="Arial" panose="020B0604020202020204" pitchFamily="34" charset="0"/>
              </a:rPr>
            </a:br>
            <a:r>
              <a:rPr lang="sr-Cyrl-RS" sz="1600" b="1" u="sng" dirty="0">
                <a:latin typeface="Arial" panose="020B0604020202020204" pitchFamily="34" charset="0"/>
                <a:cs typeface="Arial" panose="020B0604020202020204" pitchFamily="34" charset="0"/>
              </a:rPr>
              <a:t>ученици 8-4</a:t>
            </a:r>
            <a:br>
              <a:rPr lang="sr-Cyrl-RS" sz="1600" b="1" dirty="0">
                <a:latin typeface="Arial" panose="020B0604020202020204" pitchFamily="34" charset="0"/>
                <a:cs typeface="Arial" panose="020B0604020202020204" pitchFamily="34" charset="0"/>
              </a:rPr>
            </a:br>
            <a:r>
              <a:rPr lang="sr-Cyrl-RS" sz="1600" b="1" dirty="0">
                <a:latin typeface="Arial" panose="020B0604020202020204" pitchFamily="34" charset="0"/>
                <a:cs typeface="Arial" panose="020B0604020202020204" pitchFamily="34" charset="0"/>
              </a:rPr>
              <a:t>Ања  Радошевић</a:t>
            </a:r>
            <a:br>
              <a:rPr lang="sr-Cyrl-RS" sz="1600" b="1" dirty="0">
                <a:latin typeface="Arial" panose="020B0604020202020204" pitchFamily="34" charset="0"/>
                <a:cs typeface="Arial" panose="020B0604020202020204" pitchFamily="34" charset="0"/>
              </a:rPr>
            </a:br>
            <a:r>
              <a:rPr lang="sr-Cyrl-RS" sz="1600" b="1" dirty="0">
                <a:latin typeface="Arial" panose="020B0604020202020204" pitchFamily="34" charset="0"/>
                <a:cs typeface="Arial" panose="020B0604020202020204" pitchFamily="34" charset="0"/>
              </a:rPr>
              <a:t>Нађа  Радошевић</a:t>
            </a:r>
            <a:br>
              <a:rPr lang="sr-Cyrl-RS" sz="1600" b="1" dirty="0">
                <a:latin typeface="Arial" panose="020B0604020202020204" pitchFamily="34" charset="0"/>
                <a:cs typeface="Arial" panose="020B0604020202020204" pitchFamily="34" charset="0"/>
              </a:rPr>
            </a:br>
            <a:r>
              <a:rPr lang="sr-Cyrl-RS" sz="1600" b="1" dirty="0">
                <a:latin typeface="Arial" panose="020B0604020202020204" pitchFamily="34" charset="0"/>
                <a:cs typeface="Arial" panose="020B0604020202020204" pitchFamily="34" charset="0"/>
              </a:rPr>
              <a:t>Милица   Бургић</a:t>
            </a:r>
            <a:br>
              <a:rPr lang="sr-Cyrl-RS" sz="1600" b="1" dirty="0">
                <a:latin typeface="Arial" panose="020B0604020202020204" pitchFamily="34" charset="0"/>
                <a:cs typeface="Arial" panose="020B0604020202020204" pitchFamily="34" charset="0"/>
              </a:rPr>
            </a:br>
            <a:r>
              <a:rPr lang="sr-Cyrl-RS" sz="1600" b="1" dirty="0">
                <a:latin typeface="Arial" panose="020B0604020202020204" pitchFamily="34" charset="0"/>
                <a:cs typeface="Arial" panose="020B0604020202020204" pitchFamily="34" charset="0"/>
              </a:rPr>
              <a:t>Невена Ћосовић</a:t>
            </a:r>
            <a:br>
              <a:rPr lang="sr-Cyrl-RS" sz="1600" b="1" dirty="0">
                <a:latin typeface="Arial" panose="020B0604020202020204" pitchFamily="34" charset="0"/>
                <a:cs typeface="Arial" panose="020B0604020202020204" pitchFamily="34" charset="0"/>
              </a:rPr>
            </a:br>
            <a:r>
              <a:rPr lang="sr-Cyrl-RS" sz="1600" b="1" dirty="0">
                <a:latin typeface="Arial" panose="020B0604020202020204" pitchFamily="34" charset="0"/>
                <a:cs typeface="Arial" panose="020B0604020202020204" pitchFamily="34" charset="0"/>
              </a:rPr>
              <a:t>Нађа Јовићевић</a:t>
            </a:r>
          </a:p>
          <a:p>
            <a:r>
              <a:rPr lang="sr-Cyrl-RS" sz="1600" b="1" dirty="0">
                <a:latin typeface="Arial" panose="020B0604020202020204" pitchFamily="34" charset="0"/>
                <a:cs typeface="Arial" panose="020B0604020202020204" pitchFamily="34" charset="0"/>
              </a:rPr>
              <a:t>Андреа Џепина</a:t>
            </a:r>
          </a:p>
          <a:p>
            <a:br>
              <a:rPr lang="sr-Cyrl-RS" sz="1600" b="1" dirty="0">
                <a:latin typeface="Arial" panose="020B0604020202020204" pitchFamily="34" charset="0"/>
                <a:cs typeface="Arial" panose="020B0604020202020204" pitchFamily="34" charset="0"/>
              </a:rPr>
            </a:br>
            <a:r>
              <a:rPr lang="sr-Cyrl-RS" sz="1600" b="1" u="sng" dirty="0">
                <a:latin typeface="Arial" panose="020B0604020202020204" pitchFamily="34" charset="0"/>
                <a:cs typeface="Arial" panose="020B0604020202020204" pitchFamily="34" charset="0"/>
              </a:rPr>
              <a:t>ученици 7-3</a:t>
            </a:r>
            <a:br>
              <a:rPr lang="sr-Cyrl-RS" sz="1600" b="1" dirty="0">
                <a:latin typeface="Arial" panose="020B0604020202020204" pitchFamily="34" charset="0"/>
                <a:cs typeface="Arial" panose="020B0604020202020204" pitchFamily="34" charset="0"/>
              </a:rPr>
            </a:br>
            <a:r>
              <a:rPr lang="sr-Cyrl-RS" sz="1600" b="1" dirty="0">
                <a:latin typeface="Arial" panose="020B0604020202020204" pitchFamily="34" charset="0"/>
                <a:cs typeface="Arial" panose="020B0604020202020204" pitchFamily="34" charset="0"/>
              </a:rPr>
              <a:t>Лана Гугл</a:t>
            </a:r>
            <a:br>
              <a:rPr lang="sr-Cyrl-RS" sz="1600" b="1" dirty="0">
                <a:latin typeface="Arial" panose="020B0604020202020204" pitchFamily="34" charset="0"/>
                <a:cs typeface="Arial" panose="020B0604020202020204" pitchFamily="34" charset="0"/>
              </a:rPr>
            </a:br>
            <a:r>
              <a:rPr lang="sr-Cyrl-RS" sz="1600" b="1" dirty="0">
                <a:latin typeface="Arial" panose="020B0604020202020204" pitchFamily="34" charset="0"/>
                <a:cs typeface="Arial" panose="020B0604020202020204" pitchFamily="34" charset="0"/>
              </a:rPr>
              <a:t>Софија Стојановић</a:t>
            </a:r>
            <a:br>
              <a:rPr lang="sr-Cyrl-RS" sz="1600" b="1" dirty="0">
                <a:latin typeface="Arial" panose="020B0604020202020204" pitchFamily="34" charset="0"/>
                <a:cs typeface="Arial" panose="020B0604020202020204" pitchFamily="34" charset="0"/>
              </a:rPr>
            </a:br>
            <a:r>
              <a:rPr lang="sr-Cyrl-RS" sz="1600" b="1" dirty="0">
                <a:latin typeface="Arial" panose="020B0604020202020204" pitchFamily="34" charset="0"/>
                <a:cs typeface="Arial" panose="020B0604020202020204" pitchFamily="34" charset="0"/>
              </a:rPr>
              <a:t>Тара Шћепановић</a:t>
            </a:r>
            <a:br>
              <a:rPr lang="sr-Cyrl-RS" sz="1600" b="1" dirty="0">
                <a:latin typeface="Arial" panose="020B0604020202020204" pitchFamily="34" charset="0"/>
                <a:cs typeface="Arial" panose="020B0604020202020204" pitchFamily="34" charset="0"/>
              </a:rPr>
            </a:br>
            <a:r>
              <a:rPr lang="sr-Cyrl-RS" sz="1600" b="1" dirty="0">
                <a:latin typeface="Arial" panose="020B0604020202020204" pitchFamily="34" charset="0"/>
                <a:cs typeface="Arial" panose="020B0604020202020204" pitchFamily="34" charset="0"/>
              </a:rPr>
              <a:t>Михаило Тодосијевић</a:t>
            </a:r>
            <a:br>
              <a:rPr lang="sr-Cyrl-RS" sz="1600" b="1" dirty="0">
                <a:latin typeface="Arial" panose="020B0604020202020204" pitchFamily="34" charset="0"/>
                <a:cs typeface="Arial" panose="020B0604020202020204" pitchFamily="34" charset="0"/>
              </a:rPr>
            </a:br>
            <a:br>
              <a:rPr lang="sr-Cyrl-RS" sz="1600" b="1" dirty="0">
                <a:solidFill>
                  <a:schemeClr val="accent2">
                    <a:lumMod val="50000"/>
                  </a:schemeClr>
                </a:solidFill>
                <a:latin typeface="Arial" panose="020B0604020202020204" pitchFamily="34" charset="0"/>
                <a:cs typeface="Arial" panose="020B0604020202020204" pitchFamily="34" charset="0"/>
              </a:rPr>
            </a:br>
            <a:r>
              <a:rPr lang="sr-Cyrl-RS" sz="1600" b="1" dirty="0">
                <a:solidFill>
                  <a:schemeClr val="accent2">
                    <a:lumMod val="60000"/>
                    <a:lumOff val="40000"/>
                  </a:schemeClr>
                </a:solidFill>
                <a:latin typeface="Arial" panose="020B0604020202020204" pitchFamily="34" charset="0"/>
                <a:cs typeface="Arial" panose="020B0604020202020204" pitchFamily="34" charset="0"/>
              </a:rPr>
              <a:t>УЧЕСНИЦИ</a:t>
            </a:r>
            <a:br>
              <a:rPr lang="sr-Cyrl-RS" sz="1600" b="1" dirty="0">
                <a:solidFill>
                  <a:schemeClr val="accent2">
                    <a:lumMod val="60000"/>
                    <a:lumOff val="40000"/>
                  </a:schemeClr>
                </a:solidFill>
                <a:latin typeface="Arial" panose="020B0604020202020204" pitchFamily="34" charset="0"/>
                <a:cs typeface="Arial" panose="020B0604020202020204" pitchFamily="34" charset="0"/>
              </a:rPr>
            </a:br>
            <a:r>
              <a:rPr lang="sr-Cyrl-RS" sz="1600" b="1" dirty="0">
                <a:solidFill>
                  <a:schemeClr val="accent2">
                    <a:lumMod val="60000"/>
                    <a:lumOff val="40000"/>
                  </a:schemeClr>
                </a:solidFill>
                <a:latin typeface="Arial" panose="020B0604020202020204" pitchFamily="34" charset="0"/>
                <a:cs typeface="Arial" panose="020B0604020202020204" pitchFamily="34" charset="0"/>
              </a:rPr>
              <a:t>Ученици од петог до осмог разреда</a:t>
            </a:r>
            <a:br>
              <a:rPr lang="sr-Cyrl-RS" sz="1600" b="1" dirty="0">
                <a:solidFill>
                  <a:schemeClr val="accent2">
                    <a:lumMod val="60000"/>
                    <a:lumOff val="40000"/>
                  </a:schemeClr>
                </a:solidFill>
                <a:latin typeface="Arial" panose="020B0604020202020204" pitchFamily="34" charset="0"/>
                <a:cs typeface="Arial" panose="020B0604020202020204" pitchFamily="34" charset="0"/>
              </a:rPr>
            </a:br>
            <a:r>
              <a:rPr lang="sr-Cyrl-RS" sz="1600" b="1" dirty="0">
                <a:solidFill>
                  <a:schemeClr val="accent2">
                    <a:lumMod val="60000"/>
                    <a:lumOff val="40000"/>
                  </a:schemeClr>
                </a:solidFill>
                <a:latin typeface="Arial" panose="020B0604020202020204" pitchFamily="34" charset="0"/>
                <a:cs typeface="Arial" panose="020B0604020202020204" pitchFamily="34" charset="0"/>
              </a:rPr>
              <a:t>ОШ ’’Вук Караџић’’’Београд</a:t>
            </a:r>
            <a:br>
              <a:rPr lang="sr-Latn-RS" sz="1600" b="1" dirty="0">
                <a:solidFill>
                  <a:schemeClr val="accent2">
                    <a:lumMod val="60000"/>
                    <a:lumOff val="40000"/>
                  </a:schemeClr>
                </a:solidFill>
                <a:latin typeface="Arial" panose="020B0604020202020204" pitchFamily="34" charset="0"/>
                <a:cs typeface="Arial" panose="020B0604020202020204" pitchFamily="34" charset="0"/>
              </a:rPr>
            </a:br>
            <a:br>
              <a:rPr lang="sr-Cyrl-RS" b="1" dirty="0">
                <a:solidFill>
                  <a:schemeClr val="accent2">
                    <a:lumMod val="60000"/>
                    <a:lumOff val="40000"/>
                  </a:schemeClr>
                </a:solidFill>
                <a:latin typeface="Arial" panose="020B0604020202020204" pitchFamily="34" charset="0"/>
                <a:cs typeface="Arial" panose="020B0604020202020204" pitchFamily="34" charset="0"/>
              </a:rPr>
            </a:br>
            <a:endParaRPr lang="en-US" dirty="0">
              <a:solidFill>
                <a:schemeClr val="accent2">
                  <a:lumMod val="75000"/>
                </a:schemeClr>
              </a:solidFill>
            </a:endParaRPr>
          </a:p>
        </p:txBody>
      </p:sp>
      <p:sp>
        <p:nvSpPr>
          <p:cNvPr id="3" name="Rectangle 2">
            <a:extLst>
              <a:ext uri="{FF2B5EF4-FFF2-40B4-BE49-F238E27FC236}">
                <a16:creationId xmlns:a16="http://schemas.microsoft.com/office/drawing/2014/main" id="{990DAF6D-6BE9-4BF7-902D-87A11864CBE3}"/>
              </a:ext>
            </a:extLst>
          </p:cNvPr>
          <p:cNvSpPr/>
          <p:nvPr/>
        </p:nvSpPr>
        <p:spPr>
          <a:xfrm>
            <a:off x="3351779" y="2813758"/>
            <a:ext cx="5874282" cy="1077218"/>
          </a:xfrm>
          <a:prstGeom prst="rect">
            <a:avLst/>
          </a:prstGeom>
        </p:spPr>
        <p:txBody>
          <a:bodyPr wrap="square">
            <a:spAutoFit/>
          </a:bodyPr>
          <a:lstStyle/>
          <a:p>
            <a:pPr algn="ctr"/>
            <a:r>
              <a:rPr lang="sr-Cyrl-RS" sz="3200" b="1" dirty="0">
                <a:latin typeface="Arial" panose="020B0604020202020204" pitchFamily="34" charset="0"/>
                <a:cs typeface="Arial" panose="020B0604020202020204" pitchFamily="34" charset="0"/>
              </a:rPr>
              <a:t>ПРОЈЕКАТ</a:t>
            </a:r>
            <a:endParaRPr lang="sr-Latn-RS" sz="3200" b="1" dirty="0">
              <a:latin typeface="Arial" panose="020B0604020202020204" pitchFamily="34" charset="0"/>
              <a:cs typeface="Arial" panose="020B0604020202020204" pitchFamily="34" charset="0"/>
            </a:endParaRPr>
          </a:p>
          <a:p>
            <a:pPr algn="ctr"/>
            <a:r>
              <a:rPr lang="sr-Cyrl-RS" sz="3200" b="1" dirty="0">
                <a:latin typeface="Arial" panose="020B0604020202020204" pitchFamily="34" charset="0"/>
                <a:cs typeface="Arial" panose="020B0604020202020204" pitchFamily="34" charset="0"/>
              </a:rPr>
              <a:t>ПРОЦЕНИ ИЗГЛЕД И БРОЈ</a:t>
            </a:r>
            <a:endParaRPr lang="en-US" sz="3200" b="1" dirty="0">
              <a:latin typeface="Arial" panose="020B0604020202020204" pitchFamily="34" charset="0"/>
              <a:cs typeface="Arial" panose="020B0604020202020204" pitchFamily="34" charset="0"/>
            </a:endParaRPr>
          </a:p>
        </p:txBody>
      </p:sp>
      <p:sp>
        <p:nvSpPr>
          <p:cNvPr id="4" name="TextBox 3"/>
          <p:cNvSpPr txBox="1"/>
          <p:nvPr/>
        </p:nvSpPr>
        <p:spPr>
          <a:xfrm>
            <a:off x="8065448" y="4728293"/>
            <a:ext cx="1992981" cy="1077218"/>
          </a:xfrm>
          <a:prstGeom prst="rect">
            <a:avLst/>
          </a:prstGeom>
          <a:noFill/>
        </p:spPr>
        <p:txBody>
          <a:bodyPr wrap="none" rtlCol="0">
            <a:spAutoFit/>
          </a:bodyPr>
          <a:lstStyle/>
          <a:p>
            <a:r>
              <a:rPr lang="sr-Cyrl-RS" sz="1600" b="1" dirty="0">
                <a:latin typeface="Arial" panose="020B0604020202020204" pitchFamily="34" charset="0"/>
                <a:cs typeface="Arial" panose="020B0604020202020204" pitchFamily="34" charset="0"/>
              </a:rPr>
              <a:t>МЕНТОРИ: </a:t>
            </a:r>
            <a:br>
              <a:rPr lang="sr-Cyrl-RS" sz="1600" b="1" dirty="0">
                <a:latin typeface="Arial" panose="020B0604020202020204" pitchFamily="34" charset="0"/>
                <a:cs typeface="Arial" panose="020B0604020202020204" pitchFamily="34" charset="0"/>
              </a:rPr>
            </a:br>
            <a:r>
              <a:rPr lang="sr-Cyrl-RS" sz="1600" b="1" dirty="0">
                <a:latin typeface="Arial" panose="020B0604020202020204" pitchFamily="34" charset="0"/>
                <a:cs typeface="Arial" panose="020B0604020202020204" pitchFamily="34" charset="0"/>
              </a:rPr>
              <a:t>Биљана Којић</a:t>
            </a:r>
            <a:br>
              <a:rPr lang="sr-Cyrl-RS" sz="1600" b="1" dirty="0">
                <a:latin typeface="Arial" panose="020B0604020202020204" pitchFamily="34" charset="0"/>
                <a:cs typeface="Arial" panose="020B0604020202020204" pitchFamily="34" charset="0"/>
              </a:rPr>
            </a:br>
            <a:r>
              <a:rPr lang="sr-Cyrl-RS" sz="1600" b="1" dirty="0">
                <a:latin typeface="Arial" panose="020B0604020202020204" pitchFamily="34" charset="0"/>
                <a:cs typeface="Arial" panose="020B0604020202020204" pitchFamily="34" charset="0"/>
              </a:rPr>
              <a:t>Марина Лакчевић</a:t>
            </a:r>
            <a:br>
              <a:rPr lang="sr-Cyrl-RS" sz="1600" b="1" dirty="0">
                <a:latin typeface="Arial" panose="020B0604020202020204" pitchFamily="34" charset="0"/>
                <a:cs typeface="Arial" panose="020B0604020202020204" pitchFamily="34" charset="0"/>
              </a:rPr>
            </a:br>
            <a:r>
              <a:rPr lang="sr-Cyrl-RS" sz="1600" b="1" dirty="0">
                <a:latin typeface="Arial" panose="020B0604020202020204" pitchFamily="34" charset="0"/>
                <a:cs typeface="Arial" panose="020B0604020202020204" pitchFamily="34" charset="0"/>
              </a:rPr>
              <a:t>Сања Дабић</a:t>
            </a:r>
            <a:endParaRPr lang="en-US" sz="16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38640" y="1181818"/>
            <a:ext cx="2900561" cy="969616"/>
          </a:xfrm>
          <a:prstGeom prst="rect">
            <a:avLst/>
          </a:prstGeom>
        </p:spPr>
      </p:pic>
    </p:spTree>
    <p:extLst>
      <p:ext uri="{BB962C8B-B14F-4D97-AF65-F5344CB8AC3E}">
        <p14:creationId xmlns:p14="http://schemas.microsoft.com/office/powerpoint/2010/main" val="1457867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1AE83-90CD-433A-8B37-854FFE528229}"/>
              </a:ext>
            </a:extLst>
          </p:cNvPr>
          <p:cNvSpPr>
            <a:spLocks noGrp="1"/>
          </p:cNvSpPr>
          <p:nvPr>
            <p:ph type="title"/>
          </p:nvPr>
        </p:nvSpPr>
        <p:spPr/>
        <p:txBody>
          <a:bodyPr>
            <a:noAutofit/>
          </a:bodyPr>
          <a:lstStyle/>
          <a:p>
            <a:pPr algn="ctr"/>
            <a:r>
              <a:rPr lang="sr-Cyrl-RS" sz="2400" b="1" dirty="0">
                <a:solidFill>
                  <a:schemeClr val="tx1"/>
                </a:solidFill>
                <a:latin typeface="Arial" panose="020B0604020202020204" pitchFamily="34" charset="0"/>
                <a:cs typeface="Arial" panose="020B0604020202020204" pitchFamily="34" charset="0"/>
              </a:rPr>
              <a:t>4. Питање:</a:t>
            </a:r>
            <a:br>
              <a:rPr lang="sr-Cyrl-RS" sz="2400" b="1" dirty="0">
                <a:solidFill>
                  <a:schemeClr val="tx1"/>
                </a:solidFill>
                <a:latin typeface="Arial" panose="020B0604020202020204" pitchFamily="34" charset="0"/>
                <a:cs typeface="Arial" panose="020B0604020202020204" pitchFamily="34" charset="0"/>
              </a:rPr>
            </a:br>
            <a:r>
              <a:rPr lang="sr-Cyrl-RS" sz="2400" b="1" dirty="0">
                <a:solidFill>
                  <a:schemeClr val="tx1"/>
                </a:solidFill>
                <a:latin typeface="Arial" panose="020B0604020202020204" pitchFamily="34" charset="0"/>
                <a:cs typeface="Arial" panose="020B0604020202020204" pitchFamily="34" charset="0"/>
              </a:rPr>
              <a:t> Процени колико метара је широка стара </a:t>
            </a:r>
            <a:br>
              <a:rPr lang="sr-Cyrl-RS" sz="2400" b="1" dirty="0">
                <a:solidFill>
                  <a:schemeClr val="tx1"/>
                </a:solidFill>
                <a:latin typeface="Arial" panose="020B0604020202020204" pitchFamily="34" charset="0"/>
                <a:cs typeface="Arial" panose="020B0604020202020204" pitchFamily="34" charset="0"/>
              </a:rPr>
            </a:br>
            <a:r>
              <a:rPr lang="sr-Cyrl-RS" sz="2400" b="1" dirty="0">
                <a:solidFill>
                  <a:schemeClr val="tx1"/>
                </a:solidFill>
                <a:latin typeface="Arial" panose="020B0604020202020204" pitchFamily="34" charset="0"/>
                <a:cs typeface="Arial" panose="020B0604020202020204" pitchFamily="34" charset="0"/>
              </a:rPr>
              <a:t>школска зграда</a:t>
            </a:r>
            <a:br>
              <a:rPr lang="sr-Cyrl-RS" sz="2400" dirty="0">
                <a:solidFill>
                  <a:schemeClr val="tx1"/>
                </a:solidFill>
                <a:latin typeface="Arial" panose="020B0604020202020204" pitchFamily="34" charset="0"/>
                <a:cs typeface="Arial" panose="020B0604020202020204" pitchFamily="34" charset="0"/>
              </a:rPr>
            </a:br>
            <a:r>
              <a:rPr lang="sr-Cyrl-RS" sz="2400" dirty="0">
                <a:solidFill>
                  <a:schemeClr val="tx1"/>
                </a:solidFill>
                <a:latin typeface="Arial" panose="020B0604020202020204" pitchFamily="34" charset="0"/>
                <a:cs typeface="Arial" panose="020B0604020202020204" pitchFamily="34" charset="0"/>
              </a:rPr>
              <a:t>Тачан одговор:  17.10м</a:t>
            </a:r>
            <a:endParaRPr lang="en-US" sz="2400" dirty="0">
              <a:solidFill>
                <a:schemeClr val="tx1"/>
              </a:solidFill>
            </a:endParaRPr>
          </a:p>
        </p:txBody>
      </p:sp>
      <p:graphicFrame>
        <p:nvGraphicFramePr>
          <p:cNvPr id="4" name="Table 4">
            <a:extLst>
              <a:ext uri="{FF2B5EF4-FFF2-40B4-BE49-F238E27FC236}">
                <a16:creationId xmlns:a16="http://schemas.microsoft.com/office/drawing/2014/main" id="{94577C37-383C-4600-87D5-E5A5B082C2F3}"/>
              </a:ext>
            </a:extLst>
          </p:cNvPr>
          <p:cNvGraphicFramePr>
            <a:graphicFrameLocks noGrp="1"/>
          </p:cNvGraphicFramePr>
          <p:nvPr>
            <p:ph idx="1"/>
            <p:extLst>
              <p:ext uri="{D42A27DB-BD31-4B8C-83A1-F6EECF244321}">
                <p14:modId xmlns:p14="http://schemas.microsoft.com/office/powerpoint/2010/main" val="3141262216"/>
              </p:ext>
            </p:extLst>
          </p:nvPr>
        </p:nvGraphicFramePr>
        <p:xfrm>
          <a:off x="1210534" y="2629511"/>
          <a:ext cx="9082327" cy="3235960"/>
        </p:xfrm>
        <a:graphic>
          <a:graphicData uri="http://schemas.openxmlformats.org/drawingml/2006/table">
            <a:tbl>
              <a:tblPr firstRow="1" bandRow="1">
                <a:tableStyleId>{5C22544A-7EE6-4342-B048-85BDC9FD1C3A}</a:tableStyleId>
              </a:tblPr>
              <a:tblGrid>
                <a:gridCol w="2239618">
                  <a:extLst>
                    <a:ext uri="{9D8B030D-6E8A-4147-A177-3AD203B41FA5}">
                      <a16:colId xmlns:a16="http://schemas.microsoft.com/office/drawing/2014/main" val="1890560244"/>
                    </a:ext>
                  </a:extLst>
                </a:gridCol>
                <a:gridCol w="530087">
                  <a:extLst>
                    <a:ext uri="{9D8B030D-6E8A-4147-A177-3AD203B41FA5}">
                      <a16:colId xmlns:a16="http://schemas.microsoft.com/office/drawing/2014/main" val="712295700"/>
                    </a:ext>
                  </a:extLst>
                </a:gridCol>
                <a:gridCol w="477078">
                  <a:extLst>
                    <a:ext uri="{9D8B030D-6E8A-4147-A177-3AD203B41FA5}">
                      <a16:colId xmlns:a16="http://schemas.microsoft.com/office/drawing/2014/main" val="1905327585"/>
                    </a:ext>
                  </a:extLst>
                </a:gridCol>
                <a:gridCol w="516835">
                  <a:extLst>
                    <a:ext uri="{9D8B030D-6E8A-4147-A177-3AD203B41FA5}">
                      <a16:colId xmlns:a16="http://schemas.microsoft.com/office/drawing/2014/main" val="2824567820"/>
                    </a:ext>
                  </a:extLst>
                </a:gridCol>
                <a:gridCol w="490330">
                  <a:extLst>
                    <a:ext uri="{9D8B030D-6E8A-4147-A177-3AD203B41FA5}">
                      <a16:colId xmlns:a16="http://schemas.microsoft.com/office/drawing/2014/main" val="351379132"/>
                    </a:ext>
                  </a:extLst>
                </a:gridCol>
                <a:gridCol w="543339">
                  <a:extLst>
                    <a:ext uri="{9D8B030D-6E8A-4147-A177-3AD203B41FA5}">
                      <a16:colId xmlns:a16="http://schemas.microsoft.com/office/drawing/2014/main" val="1294806933"/>
                    </a:ext>
                  </a:extLst>
                </a:gridCol>
                <a:gridCol w="530087">
                  <a:extLst>
                    <a:ext uri="{9D8B030D-6E8A-4147-A177-3AD203B41FA5}">
                      <a16:colId xmlns:a16="http://schemas.microsoft.com/office/drawing/2014/main" val="420468704"/>
                    </a:ext>
                  </a:extLst>
                </a:gridCol>
                <a:gridCol w="543339">
                  <a:extLst>
                    <a:ext uri="{9D8B030D-6E8A-4147-A177-3AD203B41FA5}">
                      <a16:colId xmlns:a16="http://schemas.microsoft.com/office/drawing/2014/main" val="2728446586"/>
                    </a:ext>
                  </a:extLst>
                </a:gridCol>
                <a:gridCol w="636105">
                  <a:extLst>
                    <a:ext uri="{9D8B030D-6E8A-4147-A177-3AD203B41FA5}">
                      <a16:colId xmlns:a16="http://schemas.microsoft.com/office/drawing/2014/main" val="4121165729"/>
                    </a:ext>
                  </a:extLst>
                </a:gridCol>
                <a:gridCol w="1450094">
                  <a:extLst>
                    <a:ext uri="{9D8B030D-6E8A-4147-A177-3AD203B41FA5}">
                      <a16:colId xmlns:a16="http://schemas.microsoft.com/office/drawing/2014/main" val="3849677611"/>
                    </a:ext>
                  </a:extLst>
                </a:gridCol>
                <a:gridCol w="597877">
                  <a:extLst>
                    <a:ext uri="{9D8B030D-6E8A-4147-A177-3AD203B41FA5}">
                      <a16:colId xmlns:a16="http://schemas.microsoft.com/office/drawing/2014/main" val="373557535"/>
                    </a:ext>
                  </a:extLst>
                </a:gridCol>
                <a:gridCol w="527538">
                  <a:extLst>
                    <a:ext uri="{9D8B030D-6E8A-4147-A177-3AD203B41FA5}">
                      <a16:colId xmlns:a16="http://schemas.microsoft.com/office/drawing/2014/main" val="299880465"/>
                    </a:ext>
                  </a:extLst>
                </a:gridCol>
              </a:tblGrid>
              <a:tr h="370840">
                <a:tc>
                  <a:txBody>
                    <a:bodyPr/>
                    <a:lstStyle/>
                    <a:p>
                      <a:r>
                        <a:rPr lang="sr-Cyrl-RS" dirty="0"/>
                        <a:t>4. питање</a:t>
                      </a:r>
                      <a:endParaRPr lang="en-US" dirty="0"/>
                    </a:p>
                  </a:txBody>
                  <a:tcPr/>
                </a:tc>
                <a:tc gridSpan="2">
                  <a:txBody>
                    <a:bodyPr/>
                    <a:lstStyle/>
                    <a:p>
                      <a:r>
                        <a:rPr lang="sr-Cyrl-RS" dirty="0"/>
                        <a:t>Пети разред</a:t>
                      </a:r>
                      <a:endParaRPr lang="en-US" dirty="0"/>
                    </a:p>
                  </a:txBody>
                  <a:tcPr/>
                </a:tc>
                <a:tc hMerge="1">
                  <a:txBody>
                    <a:bodyPr/>
                    <a:lstStyle/>
                    <a:p>
                      <a:endParaRPr lang="en-US" dirty="0"/>
                    </a:p>
                  </a:txBody>
                  <a:tcPr/>
                </a:tc>
                <a:tc gridSpan="2">
                  <a:txBody>
                    <a:bodyPr/>
                    <a:lstStyle/>
                    <a:p>
                      <a:r>
                        <a:rPr lang="sr-Cyrl-RS" dirty="0"/>
                        <a:t>Шести разред</a:t>
                      </a:r>
                      <a:endParaRPr lang="en-US" dirty="0"/>
                    </a:p>
                  </a:txBody>
                  <a:tcPr/>
                </a:tc>
                <a:tc hMerge="1">
                  <a:txBody>
                    <a:bodyPr/>
                    <a:lstStyle/>
                    <a:p>
                      <a:endParaRPr lang="en-US" dirty="0"/>
                    </a:p>
                  </a:txBody>
                  <a:tcPr/>
                </a:tc>
                <a:tc gridSpan="2">
                  <a:txBody>
                    <a:bodyPr/>
                    <a:lstStyle/>
                    <a:p>
                      <a:r>
                        <a:rPr lang="sr-Cyrl-RS" dirty="0"/>
                        <a:t>Седми разред</a:t>
                      </a:r>
                      <a:endParaRPr lang="en-US" dirty="0"/>
                    </a:p>
                  </a:txBody>
                  <a:tcPr/>
                </a:tc>
                <a:tc hMerge="1">
                  <a:txBody>
                    <a:bodyPr/>
                    <a:lstStyle/>
                    <a:p>
                      <a:endParaRPr lang="en-US" dirty="0"/>
                    </a:p>
                  </a:txBody>
                  <a:tcPr/>
                </a:tc>
                <a:tc gridSpan="2">
                  <a:txBody>
                    <a:bodyPr/>
                    <a:lstStyle/>
                    <a:p>
                      <a:r>
                        <a:rPr lang="sr-Cyrl-RS" dirty="0"/>
                        <a:t>Осми разред</a:t>
                      </a:r>
                      <a:endParaRPr lang="en-US" dirty="0"/>
                    </a:p>
                  </a:txBody>
                  <a:tcPr/>
                </a:tc>
                <a:tc hMerge="1">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961927539"/>
                  </a:ext>
                </a:extLst>
              </a:tr>
              <a:tr h="370840">
                <a:tc>
                  <a:txBody>
                    <a:bodyPr/>
                    <a:lstStyle/>
                    <a:p>
                      <a:r>
                        <a:rPr lang="sr-Cyrl-RS" sz="1600" dirty="0"/>
                        <a:t>Пол</a:t>
                      </a:r>
                      <a:endParaRPr lang="en-US" sz="1600" dirty="0"/>
                    </a:p>
                  </a:txBody>
                  <a:tcPr/>
                </a:tc>
                <a:tc>
                  <a:txBody>
                    <a:bodyPr/>
                    <a:lstStyle/>
                    <a:p>
                      <a:r>
                        <a:rPr lang="sr-Cyrl-RS" sz="1600" dirty="0"/>
                        <a:t>м</a:t>
                      </a:r>
                      <a:endParaRPr lang="en-US" sz="1600" dirty="0"/>
                    </a:p>
                  </a:txBody>
                  <a:tcPr/>
                </a:tc>
                <a:tc>
                  <a:txBody>
                    <a:bodyPr/>
                    <a:lstStyle/>
                    <a:p>
                      <a:r>
                        <a:rPr lang="sr-Cyrl-RS" sz="1600" dirty="0"/>
                        <a:t>ж</a:t>
                      </a:r>
                      <a:endParaRPr lang="en-US" sz="1600" dirty="0"/>
                    </a:p>
                  </a:txBody>
                  <a:tcPr/>
                </a:tc>
                <a:tc>
                  <a:txBody>
                    <a:bodyPr/>
                    <a:lstStyle/>
                    <a:p>
                      <a:r>
                        <a:rPr lang="sr-Cyrl-RS" sz="1600" dirty="0"/>
                        <a:t>м</a:t>
                      </a:r>
                      <a:endParaRPr lang="en-US" sz="1600" dirty="0"/>
                    </a:p>
                  </a:txBody>
                  <a:tcPr/>
                </a:tc>
                <a:tc>
                  <a:txBody>
                    <a:bodyPr/>
                    <a:lstStyle/>
                    <a:p>
                      <a:r>
                        <a:rPr lang="sr-Cyrl-RS" sz="1600" dirty="0"/>
                        <a:t>ж</a:t>
                      </a:r>
                      <a:endParaRPr lang="en-US" sz="1600" dirty="0"/>
                    </a:p>
                  </a:txBody>
                  <a:tcPr/>
                </a:tc>
                <a:tc>
                  <a:txBody>
                    <a:bodyPr/>
                    <a:lstStyle/>
                    <a:p>
                      <a:r>
                        <a:rPr lang="sr-Cyrl-RS" sz="1600" dirty="0"/>
                        <a:t>м</a:t>
                      </a:r>
                      <a:endParaRPr lang="en-US" sz="1600" dirty="0"/>
                    </a:p>
                  </a:txBody>
                  <a:tcPr/>
                </a:tc>
                <a:tc>
                  <a:txBody>
                    <a:bodyPr/>
                    <a:lstStyle/>
                    <a:p>
                      <a:r>
                        <a:rPr lang="sr-Cyrl-RS" sz="1600" dirty="0"/>
                        <a:t>ж</a:t>
                      </a:r>
                      <a:endParaRPr lang="en-US" sz="1600" dirty="0"/>
                    </a:p>
                  </a:txBody>
                  <a:tcPr/>
                </a:tc>
                <a:tc>
                  <a:txBody>
                    <a:bodyPr/>
                    <a:lstStyle/>
                    <a:p>
                      <a:r>
                        <a:rPr lang="sr-Cyrl-RS" sz="1600" dirty="0"/>
                        <a:t>м</a:t>
                      </a:r>
                      <a:endParaRPr lang="en-US" sz="1600" dirty="0"/>
                    </a:p>
                  </a:txBody>
                  <a:tcPr/>
                </a:tc>
                <a:tc>
                  <a:txBody>
                    <a:bodyPr/>
                    <a:lstStyle/>
                    <a:p>
                      <a:r>
                        <a:rPr lang="sr-Cyrl-RS" sz="1600" dirty="0"/>
                        <a:t>ж</a:t>
                      </a:r>
                      <a:endParaRPr lang="en-US" sz="1600" dirty="0"/>
                    </a:p>
                  </a:txBody>
                  <a:tcPr/>
                </a:tc>
                <a:tc>
                  <a:txBody>
                    <a:bodyPr/>
                    <a:lstStyle/>
                    <a:p>
                      <a:r>
                        <a:rPr lang="sr-Cyrl-RS" sz="1600" dirty="0"/>
                        <a:t>Пол</a:t>
                      </a:r>
                      <a:endParaRPr lang="en-US" sz="1600" dirty="0"/>
                    </a:p>
                  </a:txBody>
                  <a:tcPr/>
                </a:tc>
                <a:tc>
                  <a:txBody>
                    <a:bodyPr/>
                    <a:lstStyle/>
                    <a:p>
                      <a:r>
                        <a:rPr lang="sr-Cyrl-RS" sz="1600" dirty="0"/>
                        <a:t>м</a:t>
                      </a:r>
                      <a:endParaRPr lang="en-US" sz="1600" dirty="0"/>
                    </a:p>
                  </a:txBody>
                  <a:tcPr/>
                </a:tc>
                <a:tc>
                  <a:txBody>
                    <a:bodyPr/>
                    <a:lstStyle/>
                    <a:p>
                      <a:r>
                        <a:rPr lang="sr-Cyrl-RS" sz="1600" dirty="0"/>
                        <a:t>ж</a:t>
                      </a:r>
                      <a:endParaRPr lang="en-US" sz="1600" dirty="0"/>
                    </a:p>
                  </a:txBody>
                  <a:tcPr/>
                </a:tc>
                <a:extLst>
                  <a:ext uri="{0D108BD9-81ED-4DB2-BD59-A6C34878D82A}">
                    <a16:rowId xmlns:a16="http://schemas.microsoft.com/office/drawing/2014/main" val="529585753"/>
                  </a:ext>
                </a:extLst>
              </a:tr>
              <a:tr h="370840">
                <a:tc>
                  <a:txBody>
                    <a:bodyPr/>
                    <a:lstStyle/>
                    <a:p>
                      <a:r>
                        <a:rPr lang="sr-Cyrl-RS" sz="1600" dirty="0"/>
                        <a:t>Мање од 10м</a:t>
                      </a:r>
                      <a:endParaRPr lang="en-US" sz="1600" dirty="0"/>
                    </a:p>
                  </a:txBody>
                  <a:tcPr/>
                </a:tc>
                <a:tc>
                  <a:txBody>
                    <a:bodyPr/>
                    <a:lstStyle/>
                    <a:p>
                      <a:r>
                        <a:rPr lang="sr-Cyrl-RS" sz="1600" dirty="0"/>
                        <a:t>4</a:t>
                      </a:r>
                      <a:endParaRPr lang="en-US" sz="1600" dirty="0"/>
                    </a:p>
                  </a:txBody>
                  <a:tcPr/>
                </a:tc>
                <a:tc>
                  <a:txBody>
                    <a:bodyPr/>
                    <a:lstStyle/>
                    <a:p>
                      <a:r>
                        <a:rPr lang="sr-Cyrl-RS" sz="1600" dirty="0"/>
                        <a:t>10</a:t>
                      </a:r>
                      <a:endParaRPr lang="en-US" sz="1600" dirty="0"/>
                    </a:p>
                  </a:txBody>
                  <a:tcPr/>
                </a:tc>
                <a:tc>
                  <a:txBody>
                    <a:bodyPr/>
                    <a:lstStyle/>
                    <a:p>
                      <a:r>
                        <a:rPr lang="sr-Cyrl-RS" sz="1600" dirty="0"/>
                        <a:t>5</a:t>
                      </a:r>
                      <a:endParaRPr lang="en-US" sz="1600" dirty="0"/>
                    </a:p>
                  </a:txBody>
                  <a:tcPr/>
                </a:tc>
                <a:tc>
                  <a:txBody>
                    <a:bodyPr/>
                    <a:lstStyle/>
                    <a:p>
                      <a:r>
                        <a:rPr lang="sr-Cyrl-RS" sz="1600" dirty="0"/>
                        <a:t>5</a:t>
                      </a:r>
                      <a:endParaRPr lang="en-US" sz="1600" dirty="0"/>
                    </a:p>
                  </a:txBody>
                  <a:tcPr/>
                </a:tc>
                <a:tc>
                  <a:txBody>
                    <a:bodyPr/>
                    <a:lstStyle/>
                    <a:p>
                      <a:r>
                        <a:rPr lang="sr-Cyrl-RS" sz="1600" dirty="0"/>
                        <a:t>5</a:t>
                      </a:r>
                      <a:endParaRPr lang="en-US" sz="1600" dirty="0"/>
                    </a:p>
                  </a:txBody>
                  <a:tcPr/>
                </a:tc>
                <a:tc>
                  <a:txBody>
                    <a:bodyPr/>
                    <a:lstStyle/>
                    <a:p>
                      <a:r>
                        <a:rPr lang="sr-Cyrl-RS" sz="1600" dirty="0"/>
                        <a:t>3</a:t>
                      </a:r>
                      <a:endParaRPr lang="en-US" sz="1600" dirty="0"/>
                    </a:p>
                  </a:txBody>
                  <a:tcPr/>
                </a:tc>
                <a:tc>
                  <a:txBody>
                    <a:bodyPr/>
                    <a:lstStyle/>
                    <a:p>
                      <a:endParaRPr lang="en-US" sz="1600" dirty="0"/>
                    </a:p>
                  </a:txBody>
                  <a:tcPr/>
                </a:tc>
                <a:tc>
                  <a:txBody>
                    <a:bodyPr/>
                    <a:lstStyle/>
                    <a:p>
                      <a:r>
                        <a:rPr lang="sr-Cyrl-RS" sz="1600" dirty="0"/>
                        <a:t>4</a:t>
                      </a:r>
                      <a:endParaRPr lang="en-US" sz="1600" dirty="0"/>
                    </a:p>
                  </a:txBody>
                  <a:tcPr/>
                </a:tc>
                <a:tc>
                  <a:txBody>
                    <a:bodyPr/>
                    <a:lstStyle/>
                    <a:p>
                      <a:r>
                        <a:rPr lang="sr-Cyrl-RS" sz="1600" dirty="0"/>
                        <a:t>Мање од 10м</a:t>
                      </a:r>
                      <a:endParaRPr lang="en-US" sz="1600" dirty="0"/>
                    </a:p>
                  </a:txBody>
                  <a:tcPr/>
                </a:tc>
                <a:tc>
                  <a:txBody>
                    <a:bodyPr/>
                    <a:lstStyle/>
                    <a:p>
                      <a:r>
                        <a:rPr lang="sr-Cyrl-RS" sz="1600" dirty="0"/>
                        <a:t>14</a:t>
                      </a:r>
                      <a:endParaRPr lang="en-US" sz="1600" dirty="0"/>
                    </a:p>
                  </a:txBody>
                  <a:tcPr/>
                </a:tc>
                <a:tc>
                  <a:txBody>
                    <a:bodyPr/>
                    <a:lstStyle/>
                    <a:p>
                      <a:r>
                        <a:rPr lang="sr-Cyrl-RS" sz="1600" dirty="0"/>
                        <a:t>22</a:t>
                      </a:r>
                      <a:endParaRPr lang="en-US" sz="1600" dirty="0"/>
                    </a:p>
                  </a:txBody>
                  <a:tcPr/>
                </a:tc>
                <a:extLst>
                  <a:ext uri="{0D108BD9-81ED-4DB2-BD59-A6C34878D82A}">
                    <a16:rowId xmlns:a16="http://schemas.microsoft.com/office/drawing/2014/main" val="2054414744"/>
                  </a:ext>
                </a:extLst>
              </a:tr>
              <a:tr h="370840">
                <a:tc>
                  <a:txBody>
                    <a:bodyPr/>
                    <a:lstStyle/>
                    <a:p>
                      <a:r>
                        <a:rPr lang="sr-Cyrl-RS" sz="1600" dirty="0"/>
                        <a:t>Од 10до 20м</a:t>
                      </a:r>
                      <a:endParaRPr lang="en-US" sz="1600" dirty="0"/>
                    </a:p>
                  </a:txBody>
                  <a:tcPr/>
                </a:tc>
                <a:tc>
                  <a:txBody>
                    <a:bodyPr/>
                    <a:lstStyle/>
                    <a:p>
                      <a:r>
                        <a:rPr lang="sr-Cyrl-RS" sz="1600" dirty="0"/>
                        <a:t>3</a:t>
                      </a:r>
                      <a:endParaRPr lang="en-US" sz="1600" dirty="0"/>
                    </a:p>
                  </a:txBody>
                  <a:tcPr/>
                </a:tc>
                <a:tc>
                  <a:txBody>
                    <a:bodyPr/>
                    <a:lstStyle/>
                    <a:p>
                      <a:r>
                        <a:rPr lang="sr-Cyrl-RS" sz="1600" dirty="0"/>
                        <a:t>6</a:t>
                      </a:r>
                      <a:endParaRPr lang="en-US" sz="1600" dirty="0"/>
                    </a:p>
                  </a:txBody>
                  <a:tcPr/>
                </a:tc>
                <a:tc>
                  <a:txBody>
                    <a:bodyPr/>
                    <a:lstStyle/>
                    <a:p>
                      <a:r>
                        <a:rPr lang="sr-Cyrl-RS" sz="1600" dirty="0"/>
                        <a:t>6</a:t>
                      </a:r>
                      <a:endParaRPr lang="en-US" sz="1600" dirty="0"/>
                    </a:p>
                  </a:txBody>
                  <a:tcPr/>
                </a:tc>
                <a:tc>
                  <a:txBody>
                    <a:bodyPr/>
                    <a:lstStyle/>
                    <a:p>
                      <a:r>
                        <a:rPr lang="sr-Cyrl-RS" sz="1600" dirty="0"/>
                        <a:t>4</a:t>
                      </a:r>
                      <a:endParaRPr lang="en-US" sz="1600" dirty="0"/>
                    </a:p>
                  </a:txBody>
                  <a:tcPr/>
                </a:tc>
                <a:tc>
                  <a:txBody>
                    <a:bodyPr/>
                    <a:lstStyle/>
                    <a:p>
                      <a:r>
                        <a:rPr lang="sr-Cyrl-RS" sz="1600" dirty="0"/>
                        <a:t>1</a:t>
                      </a:r>
                      <a:endParaRPr lang="en-US" sz="1600" dirty="0"/>
                    </a:p>
                  </a:txBody>
                  <a:tcPr/>
                </a:tc>
                <a:tc>
                  <a:txBody>
                    <a:bodyPr/>
                    <a:lstStyle/>
                    <a:p>
                      <a:r>
                        <a:rPr lang="sr-Cyrl-RS" sz="1600" dirty="0"/>
                        <a:t>4</a:t>
                      </a:r>
                      <a:endParaRPr lang="en-US" sz="1600" dirty="0"/>
                    </a:p>
                  </a:txBody>
                  <a:tcPr/>
                </a:tc>
                <a:tc>
                  <a:txBody>
                    <a:bodyPr/>
                    <a:lstStyle/>
                    <a:p>
                      <a:r>
                        <a:rPr lang="sr-Cyrl-RS" sz="1600" dirty="0"/>
                        <a:t>19</a:t>
                      </a:r>
                      <a:endParaRPr lang="en-US" sz="1600" dirty="0"/>
                    </a:p>
                  </a:txBody>
                  <a:tcPr/>
                </a:tc>
                <a:tc>
                  <a:txBody>
                    <a:bodyPr/>
                    <a:lstStyle/>
                    <a:p>
                      <a:r>
                        <a:rPr lang="sr-Cyrl-RS" sz="1600" dirty="0"/>
                        <a:t>8</a:t>
                      </a:r>
                      <a:endParaRPr lang="en-US" sz="1600" dirty="0"/>
                    </a:p>
                  </a:txBody>
                  <a:tcPr/>
                </a:tc>
                <a:tc>
                  <a:txBody>
                    <a:bodyPr/>
                    <a:lstStyle/>
                    <a:p>
                      <a:r>
                        <a:rPr lang="sr-Cyrl-RS" sz="1600" dirty="0"/>
                        <a:t>Од 10до 20м</a:t>
                      </a:r>
                      <a:endParaRPr lang="en-US" sz="1600" dirty="0"/>
                    </a:p>
                  </a:txBody>
                  <a:tcPr/>
                </a:tc>
                <a:tc>
                  <a:txBody>
                    <a:bodyPr/>
                    <a:lstStyle/>
                    <a:p>
                      <a:r>
                        <a:rPr lang="sr-Cyrl-RS" sz="1600" dirty="0"/>
                        <a:t>29</a:t>
                      </a:r>
                      <a:endParaRPr lang="en-US" sz="1600" dirty="0"/>
                    </a:p>
                  </a:txBody>
                  <a:tcPr/>
                </a:tc>
                <a:tc>
                  <a:txBody>
                    <a:bodyPr/>
                    <a:lstStyle/>
                    <a:p>
                      <a:r>
                        <a:rPr lang="sr-Cyrl-RS" sz="1600" dirty="0"/>
                        <a:t>22</a:t>
                      </a:r>
                      <a:endParaRPr lang="en-US" sz="1600" dirty="0"/>
                    </a:p>
                  </a:txBody>
                  <a:tcPr/>
                </a:tc>
                <a:extLst>
                  <a:ext uri="{0D108BD9-81ED-4DB2-BD59-A6C34878D82A}">
                    <a16:rowId xmlns:a16="http://schemas.microsoft.com/office/drawing/2014/main" val="3845845425"/>
                  </a:ext>
                </a:extLst>
              </a:tr>
              <a:tr h="370840">
                <a:tc>
                  <a:txBody>
                    <a:bodyPr/>
                    <a:lstStyle/>
                    <a:p>
                      <a:r>
                        <a:rPr lang="sr-Cyrl-RS" sz="1600" dirty="0"/>
                        <a:t>Од 20 до 30м</a:t>
                      </a:r>
                      <a:endParaRPr lang="en-US" sz="1600" dirty="0"/>
                    </a:p>
                  </a:txBody>
                  <a:tcPr/>
                </a:tc>
                <a:tc>
                  <a:txBody>
                    <a:bodyPr/>
                    <a:lstStyle/>
                    <a:p>
                      <a:r>
                        <a:rPr lang="sr-Cyrl-RS" sz="1600" dirty="0"/>
                        <a:t>6</a:t>
                      </a:r>
                      <a:endParaRPr lang="en-US" sz="1600" dirty="0"/>
                    </a:p>
                  </a:txBody>
                  <a:tcPr/>
                </a:tc>
                <a:tc>
                  <a:txBody>
                    <a:bodyPr/>
                    <a:lstStyle/>
                    <a:p>
                      <a:r>
                        <a:rPr lang="sr-Cyrl-RS" sz="1600" dirty="0"/>
                        <a:t>3</a:t>
                      </a:r>
                      <a:endParaRPr lang="en-US" sz="1600" dirty="0"/>
                    </a:p>
                  </a:txBody>
                  <a:tcPr/>
                </a:tc>
                <a:tc>
                  <a:txBody>
                    <a:bodyPr/>
                    <a:lstStyle/>
                    <a:p>
                      <a:r>
                        <a:rPr lang="sr-Cyrl-RS" sz="1600" dirty="0"/>
                        <a:t>4</a:t>
                      </a:r>
                      <a:endParaRPr lang="en-US" sz="1600" dirty="0"/>
                    </a:p>
                  </a:txBody>
                  <a:tcPr/>
                </a:tc>
                <a:tc>
                  <a:txBody>
                    <a:bodyPr/>
                    <a:lstStyle/>
                    <a:p>
                      <a:r>
                        <a:rPr lang="sr-Cyrl-RS" sz="1600" dirty="0"/>
                        <a:t>5</a:t>
                      </a:r>
                      <a:endParaRPr lang="en-US" sz="1600" dirty="0"/>
                    </a:p>
                  </a:txBody>
                  <a:tcPr/>
                </a:tc>
                <a:tc>
                  <a:txBody>
                    <a:bodyPr/>
                    <a:lstStyle/>
                    <a:p>
                      <a:r>
                        <a:rPr lang="sr-Cyrl-RS" sz="1600" dirty="0"/>
                        <a:t>8</a:t>
                      </a:r>
                      <a:endParaRPr lang="en-US" sz="1600" dirty="0"/>
                    </a:p>
                  </a:txBody>
                  <a:tcPr/>
                </a:tc>
                <a:tc>
                  <a:txBody>
                    <a:bodyPr/>
                    <a:lstStyle/>
                    <a:p>
                      <a:r>
                        <a:rPr lang="sr-Cyrl-RS" sz="1600" dirty="0"/>
                        <a:t>2</a:t>
                      </a:r>
                      <a:endParaRPr lang="en-US" sz="1600" dirty="0"/>
                    </a:p>
                  </a:txBody>
                  <a:tcPr/>
                </a:tc>
                <a:tc>
                  <a:txBody>
                    <a:bodyPr/>
                    <a:lstStyle/>
                    <a:p>
                      <a:r>
                        <a:rPr lang="sr-Cyrl-RS" sz="1600" dirty="0"/>
                        <a:t>8</a:t>
                      </a:r>
                      <a:endParaRPr lang="en-US" sz="1600" dirty="0"/>
                    </a:p>
                  </a:txBody>
                  <a:tcPr/>
                </a:tc>
                <a:tc>
                  <a:txBody>
                    <a:bodyPr/>
                    <a:lstStyle/>
                    <a:p>
                      <a:r>
                        <a:rPr lang="sr-Cyrl-RS" sz="1600" dirty="0"/>
                        <a:t>6</a:t>
                      </a:r>
                      <a:endParaRPr lang="en-US" sz="1600" dirty="0"/>
                    </a:p>
                  </a:txBody>
                  <a:tcPr/>
                </a:tc>
                <a:tc>
                  <a:txBody>
                    <a:bodyPr/>
                    <a:lstStyle/>
                    <a:p>
                      <a:r>
                        <a:rPr lang="sr-Cyrl-RS" sz="1600" dirty="0"/>
                        <a:t>Од 20 до 30м</a:t>
                      </a:r>
                      <a:endParaRPr lang="en-US" sz="1600" dirty="0"/>
                    </a:p>
                  </a:txBody>
                  <a:tcPr/>
                </a:tc>
                <a:tc>
                  <a:txBody>
                    <a:bodyPr/>
                    <a:lstStyle/>
                    <a:p>
                      <a:r>
                        <a:rPr lang="sr-Cyrl-RS" sz="1600" dirty="0"/>
                        <a:t>26</a:t>
                      </a:r>
                      <a:endParaRPr lang="en-US" sz="1600" dirty="0"/>
                    </a:p>
                  </a:txBody>
                  <a:tcPr/>
                </a:tc>
                <a:tc>
                  <a:txBody>
                    <a:bodyPr/>
                    <a:lstStyle/>
                    <a:p>
                      <a:r>
                        <a:rPr lang="sr-Cyrl-RS" sz="1600" dirty="0"/>
                        <a:t>16</a:t>
                      </a:r>
                      <a:endParaRPr lang="en-US" sz="1600" dirty="0"/>
                    </a:p>
                  </a:txBody>
                  <a:tcPr/>
                </a:tc>
                <a:extLst>
                  <a:ext uri="{0D108BD9-81ED-4DB2-BD59-A6C34878D82A}">
                    <a16:rowId xmlns:a16="http://schemas.microsoft.com/office/drawing/2014/main" val="430800038"/>
                  </a:ext>
                </a:extLst>
              </a:tr>
              <a:tr h="370840">
                <a:tc>
                  <a:txBody>
                    <a:bodyPr/>
                    <a:lstStyle/>
                    <a:p>
                      <a:r>
                        <a:rPr lang="sr-Cyrl-RS" sz="1600" dirty="0"/>
                        <a:t>Од 30 до 40м</a:t>
                      </a:r>
                      <a:endParaRPr lang="en-US" sz="1600" dirty="0"/>
                    </a:p>
                  </a:txBody>
                  <a:tcPr/>
                </a:tc>
                <a:tc>
                  <a:txBody>
                    <a:bodyPr/>
                    <a:lstStyle/>
                    <a:p>
                      <a:r>
                        <a:rPr lang="sr-Cyrl-RS" sz="1600" dirty="0"/>
                        <a:t>2</a:t>
                      </a:r>
                      <a:endParaRPr lang="en-US" sz="1600" dirty="0"/>
                    </a:p>
                  </a:txBody>
                  <a:tcPr/>
                </a:tc>
                <a:tc>
                  <a:txBody>
                    <a:bodyPr/>
                    <a:lstStyle/>
                    <a:p>
                      <a:r>
                        <a:rPr lang="sr-Cyrl-RS" sz="1600" dirty="0"/>
                        <a:t>1</a:t>
                      </a:r>
                      <a:endParaRPr lang="en-US" sz="1600" dirty="0"/>
                    </a:p>
                  </a:txBody>
                  <a:tcPr/>
                </a:tc>
                <a:tc>
                  <a:txBody>
                    <a:bodyPr/>
                    <a:lstStyle/>
                    <a:p>
                      <a:endParaRPr lang="en-US" sz="1600"/>
                    </a:p>
                  </a:txBody>
                  <a:tcPr/>
                </a:tc>
                <a:tc>
                  <a:txBody>
                    <a:bodyPr/>
                    <a:lstStyle/>
                    <a:p>
                      <a:r>
                        <a:rPr lang="sr-Cyrl-RS" sz="1600" dirty="0"/>
                        <a:t>1</a:t>
                      </a:r>
                      <a:endParaRPr lang="en-US" sz="1600" dirty="0"/>
                    </a:p>
                  </a:txBody>
                  <a:tcPr/>
                </a:tc>
                <a:tc>
                  <a:txBody>
                    <a:bodyPr/>
                    <a:lstStyle/>
                    <a:p>
                      <a:endParaRPr lang="en-US" sz="1600"/>
                    </a:p>
                  </a:txBody>
                  <a:tcPr/>
                </a:tc>
                <a:tc>
                  <a:txBody>
                    <a:bodyPr/>
                    <a:lstStyle/>
                    <a:p>
                      <a:r>
                        <a:rPr lang="sr-Cyrl-RS" sz="1600" dirty="0"/>
                        <a:t>3</a:t>
                      </a:r>
                      <a:endParaRPr lang="en-US" sz="1600" dirty="0"/>
                    </a:p>
                  </a:txBody>
                  <a:tcPr/>
                </a:tc>
                <a:tc>
                  <a:txBody>
                    <a:bodyPr/>
                    <a:lstStyle/>
                    <a:p>
                      <a:endParaRPr lang="en-US" sz="1600"/>
                    </a:p>
                  </a:txBody>
                  <a:tcPr/>
                </a:tc>
                <a:tc>
                  <a:txBody>
                    <a:bodyPr/>
                    <a:lstStyle/>
                    <a:p>
                      <a:r>
                        <a:rPr lang="sr-Cyrl-RS" sz="1600" dirty="0"/>
                        <a:t>1</a:t>
                      </a:r>
                      <a:endParaRPr lang="en-US" sz="1600" dirty="0"/>
                    </a:p>
                  </a:txBody>
                  <a:tcPr/>
                </a:tc>
                <a:tc>
                  <a:txBody>
                    <a:bodyPr/>
                    <a:lstStyle/>
                    <a:p>
                      <a:r>
                        <a:rPr lang="sr-Cyrl-RS" sz="1600" dirty="0"/>
                        <a:t>Од 30 до 40м</a:t>
                      </a:r>
                      <a:endParaRPr lang="en-US" sz="1600" dirty="0"/>
                    </a:p>
                  </a:txBody>
                  <a:tcPr/>
                </a:tc>
                <a:tc>
                  <a:txBody>
                    <a:bodyPr/>
                    <a:lstStyle/>
                    <a:p>
                      <a:r>
                        <a:rPr lang="sr-Cyrl-RS" sz="1600" dirty="0"/>
                        <a:t>2</a:t>
                      </a:r>
                      <a:endParaRPr lang="en-US" sz="1600" dirty="0"/>
                    </a:p>
                  </a:txBody>
                  <a:tcPr/>
                </a:tc>
                <a:tc>
                  <a:txBody>
                    <a:bodyPr/>
                    <a:lstStyle/>
                    <a:p>
                      <a:r>
                        <a:rPr lang="sr-Cyrl-RS" sz="1600" dirty="0"/>
                        <a:t>6</a:t>
                      </a:r>
                      <a:endParaRPr lang="en-US" sz="1600" dirty="0"/>
                    </a:p>
                  </a:txBody>
                  <a:tcPr/>
                </a:tc>
                <a:extLst>
                  <a:ext uri="{0D108BD9-81ED-4DB2-BD59-A6C34878D82A}">
                    <a16:rowId xmlns:a16="http://schemas.microsoft.com/office/drawing/2014/main" val="3863278892"/>
                  </a:ext>
                </a:extLst>
              </a:tr>
              <a:tr h="370840">
                <a:tc>
                  <a:txBody>
                    <a:bodyPr/>
                    <a:lstStyle/>
                    <a:p>
                      <a:r>
                        <a:rPr lang="sr-Cyrl-RS" sz="1600" dirty="0"/>
                        <a:t>Више од 40м</a:t>
                      </a:r>
                      <a:endParaRPr lang="en-US" sz="1600" dirty="0"/>
                    </a:p>
                  </a:txBody>
                  <a:tcPr/>
                </a:tc>
                <a:tc>
                  <a:txBody>
                    <a:bodyPr/>
                    <a:lstStyle/>
                    <a:p>
                      <a:r>
                        <a:rPr lang="sr-Cyrl-RS" sz="1600" dirty="0"/>
                        <a:t>4</a:t>
                      </a:r>
                      <a:endParaRPr lang="en-US" sz="1600" dirty="0"/>
                    </a:p>
                  </a:txBody>
                  <a:tcPr/>
                </a:tc>
                <a:tc>
                  <a:txBody>
                    <a:bodyPr/>
                    <a:lstStyle/>
                    <a:p>
                      <a:r>
                        <a:rPr lang="sr-Cyrl-RS" sz="1600" dirty="0"/>
                        <a:t>10</a:t>
                      </a:r>
                      <a:endParaRPr lang="en-US" sz="1600" dirty="0"/>
                    </a:p>
                  </a:txBody>
                  <a:tcPr/>
                </a:tc>
                <a:tc>
                  <a:txBody>
                    <a:bodyPr/>
                    <a:lstStyle/>
                    <a:p>
                      <a:r>
                        <a:rPr lang="sr-Latn-RS" sz="1600" dirty="0"/>
                        <a:t>7</a:t>
                      </a:r>
                      <a:endParaRPr lang="en-US" sz="1600" dirty="0"/>
                    </a:p>
                  </a:txBody>
                  <a:tcPr/>
                </a:tc>
                <a:tc>
                  <a:txBody>
                    <a:bodyPr/>
                    <a:lstStyle/>
                    <a:p>
                      <a:r>
                        <a:rPr lang="sr-Latn-RS" sz="1600" dirty="0"/>
                        <a:t>18</a:t>
                      </a:r>
                      <a:endParaRPr lang="en-US" sz="1600" dirty="0"/>
                    </a:p>
                  </a:txBody>
                  <a:tcPr/>
                </a:tc>
                <a:tc>
                  <a:txBody>
                    <a:bodyPr/>
                    <a:lstStyle/>
                    <a:p>
                      <a:r>
                        <a:rPr lang="sr-Latn-RS" sz="1600" dirty="0"/>
                        <a:t>9</a:t>
                      </a:r>
                      <a:endParaRPr lang="en-US" sz="1600" dirty="0"/>
                    </a:p>
                  </a:txBody>
                  <a:tcPr/>
                </a:tc>
                <a:tc>
                  <a:txBody>
                    <a:bodyPr/>
                    <a:lstStyle/>
                    <a:p>
                      <a:r>
                        <a:rPr lang="sr-Latn-RS" sz="1600" dirty="0"/>
                        <a:t>9</a:t>
                      </a:r>
                      <a:endParaRPr lang="en-US" sz="1600" dirty="0"/>
                    </a:p>
                  </a:txBody>
                  <a:tcPr/>
                </a:tc>
                <a:tc>
                  <a:txBody>
                    <a:bodyPr/>
                    <a:lstStyle/>
                    <a:p>
                      <a:r>
                        <a:rPr lang="sr-Latn-RS" sz="1600" dirty="0"/>
                        <a:t>8</a:t>
                      </a:r>
                      <a:endParaRPr lang="en-US" sz="1600" dirty="0"/>
                    </a:p>
                  </a:txBody>
                  <a:tcPr/>
                </a:tc>
                <a:tc>
                  <a:txBody>
                    <a:bodyPr/>
                    <a:lstStyle/>
                    <a:p>
                      <a:r>
                        <a:rPr lang="sr-Latn-RS" sz="1600" dirty="0"/>
                        <a:t>11</a:t>
                      </a:r>
                      <a:endParaRPr lang="en-US" sz="1600" dirty="0"/>
                    </a:p>
                  </a:txBody>
                  <a:tcPr/>
                </a:tc>
                <a:tc>
                  <a:txBody>
                    <a:bodyPr/>
                    <a:lstStyle/>
                    <a:p>
                      <a:r>
                        <a:rPr lang="sr-Cyrl-RS" sz="1600" dirty="0"/>
                        <a:t>Више од 40м</a:t>
                      </a:r>
                      <a:endParaRPr lang="en-US" sz="1600" dirty="0"/>
                    </a:p>
                  </a:txBody>
                  <a:tcPr/>
                </a:tc>
                <a:tc>
                  <a:txBody>
                    <a:bodyPr/>
                    <a:lstStyle/>
                    <a:p>
                      <a:r>
                        <a:rPr lang="sr-Latn-RS" sz="1600" dirty="0"/>
                        <a:t>28</a:t>
                      </a:r>
                      <a:endParaRPr lang="en-US" sz="1600" dirty="0"/>
                    </a:p>
                  </a:txBody>
                  <a:tcPr/>
                </a:tc>
                <a:tc>
                  <a:txBody>
                    <a:bodyPr/>
                    <a:lstStyle/>
                    <a:p>
                      <a:r>
                        <a:rPr lang="sr-Latn-RS" sz="1600" dirty="0"/>
                        <a:t>48</a:t>
                      </a:r>
                      <a:endParaRPr lang="en-US" sz="1600" dirty="0"/>
                    </a:p>
                  </a:txBody>
                  <a:tcPr/>
                </a:tc>
                <a:extLst>
                  <a:ext uri="{0D108BD9-81ED-4DB2-BD59-A6C34878D82A}">
                    <a16:rowId xmlns:a16="http://schemas.microsoft.com/office/drawing/2014/main" val="1140420507"/>
                  </a:ext>
                </a:extLst>
              </a:tr>
              <a:tr h="370840">
                <a:tc>
                  <a:txBody>
                    <a:bodyPr/>
                    <a:lstStyle/>
                    <a:p>
                      <a:r>
                        <a:rPr lang="sr-Cyrl-RS" sz="1600" dirty="0"/>
                        <a:t>Укупно</a:t>
                      </a:r>
                      <a:endParaRPr lang="en-US" sz="1600" dirty="0"/>
                    </a:p>
                  </a:txBody>
                  <a:tcPr/>
                </a:tc>
                <a:tc>
                  <a:txBody>
                    <a:bodyPr/>
                    <a:lstStyle/>
                    <a:p>
                      <a:r>
                        <a:rPr lang="sr-Cyrl-RS" sz="1600" dirty="0"/>
                        <a:t>19</a:t>
                      </a:r>
                      <a:endParaRPr lang="en-US" sz="1600" dirty="0"/>
                    </a:p>
                  </a:txBody>
                  <a:tcPr/>
                </a:tc>
                <a:tc>
                  <a:txBody>
                    <a:bodyPr/>
                    <a:lstStyle/>
                    <a:p>
                      <a:r>
                        <a:rPr lang="sr-Cyrl-RS" sz="1600" dirty="0"/>
                        <a:t>30</a:t>
                      </a:r>
                      <a:endParaRPr lang="en-US" sz="1600" dirty="0"/>
                    </a:p>
                  </a:txBody>
                  <a:tcPr/>
                </a:tc>
                <a:tc>
                  <a:txBody>
                    <a:bodyPr/>
                    <a:lstStyle/>
                    <a:p>
                      <a:r>
                        <a:rPr lang="sr-Latn-RS" sz="1600" dirty="0"/>
                        <a:t>22</a:t>
                      </a:r>
                      <a:endParaRPr lang="en-US" sz="1600" dirty="0"/>
                    </a:p>
                  </a:txBody>
                  <a:tcPr/>
                </a:tc>
                <a:tc>
                  <a:txBody>
                    <a:bodyPr/>
                    <a:lstStyle/>
                    <a:p>
                      <a:r>
                        <a:rPr lang="sr-Latn-RS" sz="1600" dirty="0"/>
                        <a:t>33</a:t>
                      </a:r>
                      <a:endParaRPr lang="en-US" sz="1600" dirty="0"/>
                    </a:p>
                  </a:txBody>
                  <a:tcPr/>
                </a:tc>
                <a:tc>
                  <a:txBody>
                    <a:bodyPr/>
                    <a:lstStyle/>
                    <a:p>
                      <a:r>
                        <a:rPr lang="sr-Latn-RS" sz="1600" dirty="0"/>
                        <a:t>23</a:t>
                      </a:r>
                      <a:endParaRPr lang="en-US" sz="1600" dirty="0"/>
                    </a:p>
                  </a:txBody>
                  <a:tcPr/>
                </a:tc>
                <a:tc>
                  <a:txBody>
                    <a:bodyPr/>
                    <a:lstStyle/>
                    <a:p>
                      <a:r>
                        <a:rPr lang="sr-Latn-RS" sz="1600" dirty="0"/>
                        <a:t>21</a:t>
                      </a:r>
                      <a:endParaRPr lang="en-US" sz="1600" dirty="0"/>
                    </a:p>
                  </a:txBody>
                  <a:tcPr/>
                </a:tc>
                <a:tc>
                  <a:txBody>
                    <a:bodyPr/>
                    <a:lstStyle/>
                    <a:p>
                      <a:r>
                        <a:rPr lang="sr-Latn-RS" sz="1600" dirty="0"/>
                        <a:t>35</a:t>
                      </a:r>
                      <a:endParaRPr lang="en-US" sz="1600" dirty="0"/>
                    </a:p>
                  </a:txBody>
                  <a:tcPr/>
                </a:tc>
                <a:tc>
                  <a:txBody>
                    <a:bodyPr/>
                    <a:lstStyle/>
                    <a:p>
                      <a:r>
                        <a:rPr lang="sr-Latn-RS" sz="1600" dirty="0"/>
                        <a:t>30</a:t>
                      </a:r>
                      <a:endParaRPr lang="en-US" sz="1600" dirty="0"/>
                    </a:p>
                  </a:txBody>
                  <a:tcPr/>
                </a:tc>
                <a:tc>
                  <a:txBody>
                    <a:bodyPr/>
                    <a:lstStyle/>
                    <a:p>
                      <a:r>
                        <a:rPr lang="sr-Cyrl-RS" sz="1600" dirty="0"/>
                        <a:t>Укупно</a:t>
                      </a:r>
                      <a:endParaRPr lang="en-US" sz="1600" dirty="0"/>
                    </a:p>
                  </a:txBody>
                  <a:tcPr/>
                </a:tc>
                <a:tc>
                  <a:txBody>
                    <a:bodyPr/>
                    <a:lstStyle/>
                    <a:p>
                      <a:r>
                        <a:rPr lang="sr-Latn-RS" sz="1600" dirty="0"/>
                        <a:t>99</a:t>
                      </a:r>
                      <a:endParaRPr lang="en-US" sz="1600" dirty="0"/>
                    </a:p>
                  </a:txBody>
                  <a:tcPr/>
                </a:tc>
                <a:tc>
                  <a:txBody>
                    <a:bodyPr/>
                    <a:lstStyle/>
                    <a:p>
                      <a:r>
                        <a:rPr lang="sr-Latn-RS" sz="1600" dirty="0"/>
                        <a:t>114</a:t>
                      </a:r>
                      <a:endParaRPr lang="en-US" sz="1600" dirty="0"/>
                    </a:p>
                  </a:txBody>
                  <a:tcPr/>
                </a:tc>
                <a:extLst>
                  <a:ext uri="{0D108BD9-81ED-4DB2-BD59-A6C34878D82A}">
                    <a16:rowId xmlns:a16="http://schemas.microsoft.com/office/drawing/2014/main" val="1225220165"/>
                  </a:ext>
                </a:extLst>
              </a:tr>
            </a:tbl>
          </a:graphicData>
        </a:graphic>
      </p:graphicFrame>
    </p:spTree>
    <p:extLst>
      <p:ext uri="{BB962C8B-B14F-4D97-AF65-F5344CB8AC3E}">
        <p14:creationId xmlns:p14="http://schemas.microsoft.com/office/powerpoint/2010/main" val="2162551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12CA21D-4F84-4CAB-BFAB-38E9252D0103}"/>
              </a:ext>
            </a:extLst>
          </p:cNvPr>
          <p:cNvSpPr txBox="1">
            <a:spLocks noGrp="1"/>
          </p:cNvSpPr>
          <p:nvPr>
            <p:ph type="title"/>
          </p:nvPr>
        </p:nvSpPr>
        <p:spPr>
          <a:xfrm>
            <a:off x="511803" y="609600"/>
            <a:ext cx="9121295" cy="1320800"/>
          </a:xfrm>
        </p:spPr>
        <p:txBody>
          <a:bodyPr>
            <a:normAutofit fontScale="90000"/>
          </a:bodyPr>
          <a:lstStyle/>
          <a:p>
            <a:r>
              <a:rPr lang="sr-Cyrl-RS" sz="2000" dirty="0">
                <a:solidFill>
                  <a:schemeClr val="tx1"/>
                </a:solidFill>
                <a:latin typeface="Arial" pitchFamily="34" charset="0"/>
                <a:cs typeface="Arial" pitchFamily="34" charset="0"/>
              </a:rPr>
              <a:t>4. </a:t>
            </a:r>
            <a:r>
              <a:rPr lang="en-US" sz="2000" dirty="0" err="1">
                <a:solidFill>
                  <a:schemeClr val="tx1"/>
                </a:solidFill>
                <a:latin typeface="Arial" pitchFamily="34" charset="0"/>
                <a:cs typeface="Arial" pitchFamily="34" charset="0"/>
              </a:rPr>
              <a:t>Ученици</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су</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код</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процене</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ширине</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школске</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зграде</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наишли</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на</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исте</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потешкоће</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као</a:t>
            </a:r>
            <a:r>
              <a:rPr lang="en-US" sz="2000" dirty="0">
                <a:solidFill>
                  <a:schemeClr val="tx1"/>
                </a:solidFill>
                <a:latin typeface="Arial" pitchFamily="34" charset="0"/>
                <a:cs typeface="Arial" pitchFamily="34" charset="0"/>
              </a:rPr>
              <a:t> и у </a:t>
            </a:r>
            <a:r>
              <a:rPr lang="en-US" sz="2000" dirty="0" err="1">
                <a:solidFill>
                  <a:schemeClr val="tx1"/>
                </a:solidFill>
                <a:latin typeface="Arial" pitchFamily="34" charset="0"/>
                <a:cs typeface="Arial" pitchFamily="34" charset="0"/>
              </a:rPr>
              <a:t>случају</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процене</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дужине</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Претпоставља</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се</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да</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је</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недовољно</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заступљена</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практична</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настава</a:t>
            </a:r>
            <a:r>
              <a:rPr lang="en-US" sz="2000" dirty="0">
                <a:solidFill>
                  <a:schemeClr val="tx1"/>
                </a:solidFill>
                <a:latin typeface="Arial" pitchFamily="34" charset="0"/>
                <a:cs typeface="Arial" pitchFamily="34" charset="0"/>
              </a:rPr>
              <a:t> и </a:t>
            </a:r>
            <a:r>
              <a:rPr lang="en-US" sz="2000" dirty="0" err="1">
                <a:solidFill>
                  <a:schemeClr val="tx1"/>
                </a:solidFill>
                <a:latin typeface="Arial" pitchFamily="34" charset="0"/>
                <a:cs typeface="Arial" pitchFamily="34" charset="0"/>
              </a:rPr>
              <a:t>коришћење</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датих</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мера</a:t>
            </a:r>
            <a:r>
              <a:rPr lang="en-US" sz="2000" dirty="0">
                <a:solidFill>
                  <a:schemeClr val="tx1"/>
                </a:solidFill>
                <a:latin typeface="Arial" pitchFamily="34" charset="0"/>
                <a:cs typeface="Arial" pitchFamily="34" charset="0"/>
              </a:rPr>
              <a:t> у </a:t>
            </a:r>
            <a:r>
              <a:rPr lang="en-US" sz="2000" dirty="0" err="1">
                <a:solidFill>
                  <a:schemeClr val="tx1"/>
                </a:solidFill>
                <a:latin typeface="Arial" pitchFamily="34" charset="0"/>
                <a:cs typeface="Arial" pitchFamily="34" charset="0"/>
              </a:rPr>
              <a:t>реалном</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контексту</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Ученицима</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су</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мере</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дужине</a:t>
            </a:r>
            <a:r>
              <a:rPr lang="en-US" sz="2000" dirty="0">
                <a:solidFill>
                  <a:schemeClr val="tx1"/>
                </a:solidFill>
                <a:latin typeface="Arial" pitchFamily="34" charset="0"/>
                <a:cs typeface="Arial" pitchFamily="34" charset="0"/>
              </a:rPr>
              <a:t> и </a:t>
            </a:r>
            <a:r>
              <a:rPr lang="en-US" sz="2000" dirty="0" err="1">
                <a:solidFill>
                  <a:schemeClr val="tx1"/>
                </a:solidFill>
                <a:latin typeface="Arial" pitchFamily="34" charset="0"/>
                <a:cs typeface="Arial" pitchFamily="34" charset="0"/>
              </a:rPr>
              <a:t>ширине</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апстрактне</a:t>
            </a:r>
            <a:r>
              <a:rPr lang="en-US" sz="2000" dirty="0">
                <a:solidFill>
                  <a:schemeClr val="tx1"/>
                </a:solidFill>
                <a:latin typeface="Arial" pitchFamily="34" charset="0"/>
                <a:cs typeface="Arial" pitchFamily="34" charset="0"/>
              </a:rPr>
              <a:t> и </a:t>
            </a:r>
            <a:r>
              <a:rPr lang="en-US" sz="2000" dirty="0" err="1">
                <a:solidFill>
                  <a:schemeClr val="tx1"/>
                </a:solidFill>
                <a:latin typeface="Arial" pitchFamily="34" charset="0"/>
                <a:cs typeface="Arial" pitchFamily="34" charset="0"/>
              </a:rPr>
              <a:t>немају</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осећај</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просторне</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удаљености</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Налазимо</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неопходним</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да</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се</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више</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ради</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на</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повезивању</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теорије</a:t>
            </a:r>
            <a:r>
              <a:rPr lang="en-US" sz="2000" dirty="0">
                <a:solidFill>
                  <a:schemeClr val="tx1"/>
                </a:solidFill>
                <a:latin typeface="Arial" pitchFamily="34" charset="0"/>
                <a:cs typeface="Arial" pitchFamily="34" charset="0"/>
              </a:rPr>
              <a:t> и </a:t>
            </a:r>
            <a:r>
              <a:rPr lang="en-US" sz="2000" dirty="0" err="1">
                <a:solidFill>
                  <a:schemeClr val="tx1"/>
                </a:solidFill>
                <a:latin typeface="Arial" pitchFamily="34" charset="0"/>
                <a:cs typeface="Arial" pitchFamily="34" charset="0"/>
              </a:rPr>
              <a:t>праксе</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већ</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од</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првог</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циклуса</a:t>
            </a:r>
            <a:r>
              <a:rPr lang="en-US" sz="2000" dirty="0">
                <a:solidFill>
                  <a:schemeClr val="tx1"/>
                </a:solidFill>
                <a:latin typeface="Arial" pitchFamily="34" charset="0"/>
                <a:cs typeface="Arial" pitchFamily="34" charset="0"/>
              </a:rPr>
              <a:t> </a:t>
            </a:r>
            <a:r>
              <a:rPr lang="en-US" sz="2000" dirty="0" err="1">
                <a:solidFill>
                  <a:schemeClr val="tx1"/>
                </a:solidFill>
                <a:latin typeface="Arial" pitchFamily="34" charset="0"/>
                <a:cs typeface="Arial" pitchFamily="34" charset="0"/>
              </a:rPr>
              <a:t>образовања</a:t>
            </a:r>
            <a:r>
              <a:rPr lang="en-US" sz="2000" dirty="0">
                <a:solidFill>
                  <a:schemeClr val="tx1"/>
                </a:solidFill>
                <a:latin typeface="Arial" pitchFamily="34" charset="0"/>
                <a:cs typeface="Arial" pitchFamily="34" charset="0"/>
              </a:rPr>
              <a:t>.</a:t>
            </a:r>
            <a:br>
              <a:rPr lang="sr-Cyrl-RS" sz="2000" dirty="0">
                <a:solidFill>
                  <a:schemeClr val="tx1"/>
                </a:solidFill>
                <a:latin typeface="Arial" pitchFamily="34" charset="0"/>
                <a:cs typeface="Arial" pitchFamily="34" charset="0"/>
              </a:rPr>
            </a:br>
            <a:r>
              <a:rPr lang="sr-Cyrl-RS" sz="2000" dirty="0">
                <a:solidFill>
                  <a:schemeClr val="tx1"/>
                </a:solidFill>
                <a:latin typeface="Arial" panose="020B0604020202020204" pitchFamily="34" charset="0"/>
                <a:cs typeface="Arial" panose="020B0604020202020204" pitchFamily="34" charset="0"/>
              </a:rPr>
              <a:t>24% даје приближно тачан одговор, још 20% процењује добро, </a:t>
            </a:r>
            <a:br>
              <a:rPr lang="sr-Cyrl-RS" sz="2000" dirty="0">
                <a:solidFill>
                  <a:schemeClr val="tx1"/>
                </a:solidFill>
                <a:latin typeface="Arial" panose="020B0604020202020204" pitchFamily="34" charset="0"/>
                <a:cs typeface="Arial" panose="020B0604020202020204" pitchFamily="34" charset="0"/>
              </a:rPr>
            </a:br>
            <a:r>
              <a:rPr lang="sr-Cyrl-RS" sz="2000" dirty="0">
                <a:solidFill>
                  <a:schemeClr val="tx1"/>
                </a:solidFill>
                <a:latin typeface="Arial" panose="020B0604020202020204" pitchFamily="34" charset="0"/>
                <a:cs typeface="Arial" panose="020B0604020202020204" pitchFamily="34" charset="0"/>
              </a:rPr>
              <a:t>35.7% ученика даје изузетно лошу процену тј. процењују дужину од 17,1м као већу од 40м,  </a:t>
            </a:r>
            <a:br>
              <a:rPr lang="en-US" sz="2000" dirty="0">
                <a:solidFill>
                  <a:schemeClr val="tx1"/>
                </a:solidFill>
                <a:latin typeface="Arial" panose="020B0604020202020204" pitchFamily="34" charset="0"/>
                <a:cs typeface="Arial" panose="020B0604020202020204" pitchFamily="34" charset="0"/>
              </a:rPr>
            </a:br>
            <a:endParaRPr lang="en-US" sz="2000" dirty="0">
              <a:solidFill>
                <a:schemeClr val="tx1"/>
              </a:solidFill>
              <a:cs typeface="Calibri" pitchFamily="34"/>
            </a:endParaRPr>
          </a:p>
        </p:txBody>
      </p:sp>
      <p:graphicFrame>
        <p:nvGraphicFramePr>
          <p:cNvPr id="6" name="Chart 5"/>
          <p:cNvGraphicFramePr>
            <a:graphicFrameLocks/>
          </p:cNvGraphicFramePr>
          <p:nvPr>
            <p:extLst>
              <p:ext uri="{D42A27DB-BD31-4B8C-83A1-F6EECF244321}">
                <p14:modId xmlns:p14="http://schemas.microsoft.com/office/powerpoint/2010/main" val="4234919021"/>
              </p:ext>
            </p:extLst>
          </p:nvPr>
        </p:nvGraphicFramePr>
        <p:xfrm>
          <a:off x="550985" y="3001108"/>
          <a:ext cx="8593015" cy="36927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2738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25E85-5372-4487-8E6E-114D1EC5EF0D}"/>
              </a:ext>
            </a:extLst>
          </p:cNvPr>
          <p:cNvSpPr>
            <a:spLocks noGrp="1"/>
          </p:cNvSpPr>
          <p:nvPr>
            <p:ph type="title"/>
          </p:nvPr>
        </p:nvSpPr>
        <p:spPr>
          <a:xfrm>
            <a:off x="530087" y="609600"/>
            <a:ext cx="10165890" cy="1524000"/>
          </a:xfrm>
        </p:spPr>
        <p:txBody>
          <a:bodyPr>
            <a:normAutofit fontScale="90000"/>
          </a:bodyPr>
          <a:lstStyle/>
          <a:p>
            <a:pPr algn="ctr"/>
            <a:r>
              <a:rPr lang="sr-Cyrl-RS" sz="2800" b="1" dirty="0">
                <a:solidFill>
                  <a:schemeClr val="tx1"/>
                </a:solidFill>
                <a:latin typeface="Arial" panose="020B0604020202020204" pitchFamily="34" charset="0"/>
                <a:cs typeface="Arial" panose="020B0604020202020204" pitchFamily="34" charset="0"/>
              </a:rPr>
              <a:t>5. Питање</a:t>
            </a:r>
            <a:br>
              <a:rPr lang="sr-Cyrl-RS" sz="2800" b="1" dirty="0">
                <a:solidFill>
                  <a:schemeClr val="tx1"/>
                </a:solidFill>
                <a:latin typeface="Arial" panose="020B0604020202020204" pitchFamily="34" charset="0"/>
                <a:cs typeface="Arial" panose="020B0604020202020204" pitchFamily="34" charset="0"/>
              </a:rPr>
            </a:br>
            <a:r>
              <a:rPr lang="sr-Cyrl-RS" sz="2800" b="1" dirty="0">
                <a:solidFill>
                  <a:schemeClr val="tx1"/>
                </a:solidFill>
                <a:latin typeface="Arial" panose="020B0604020202020204" pitchFamily="34" charset="0"/>
                <a:cs typeface="Arial" panose="020B0604020202020204" pitchFamily="34" charset="0"/>
              </a:rPr>
              <a:t>Ког геометријског облика су прозори на старој школској згради?</a:t>
            </a:r>
            <a:br>
              <a:rPr lang="sr-Cyrl-RS" sz="2800" b="1" dirty="0">
                <a:solidFill>
                  <a:schemeClr val="tx1"/>
                </a:solidFill>
                <a:latin typeface="Arial" panose="020B0604020202020204" pitchFamily="34" charset="0"/>
                <a:cs typeface="Arial" panose="020B0604020202020204" pitchFamily="34" charset="0"/>
              </a:rPr>
            </a:br>
            <a:br>
              <a:rPr lang="sr-Cyrl-RS" sz="2800" b="1" dirty="0">
                <a:solidFill>
                  <a:schemeClr val="tx1"/>
                </a:solidFill>
                <a:latin typeface="Arial" panose="020B0604020202020204" pitchFamily="34" charset="0"/>
                <a:cs typeface="Arial" panose="020B0604020202020204" pitchFamily="34" charset="0"/>
              </a:rPr>
            </a:br>
            <a:endParaRPr lang="en-US" sz="2800" b="1" dirty="0">
              <a:solidFill>
                <a:schemeClr val="tx1"/>
              </a:solidFill>
              <a:latin typeface="Arial" panose="020B0604020202020204" pitchFamily="34" charset="0"/>
              <a:cs typeface="Arial" panose="020B0604020202020204" pitchFamily="34" charset="0"/>
            </a:endParaRPr>
          </a:p>
        </p:txBody>
      </p:sp>
      <p:graphicFrame>
        <p:nvGraphicFramePr>
          <p:cNvPr id="3" name="Table 2">
            <a:extLst>
              <a:ext uri="{FF2B5EF4-FFF2-40B4-BE49-F238E27FC236}">
                <a16:creationId xmlns:a16="http://schemas.microsoft.com/office/drawing/2014/main" id="{42FFD97C-0EE9-4694-8A08-B91148829529}"/>
              </a:ext>
            </a:extLst>
          </p:cNvPr>
          <p:cNvGraphicFramePr>
            <a:graphicFrameLocks noGrp="1"/>
          </p:cNvGraphicFramePr>
          <p:nvPr>
            <p:extLst>
              <p:ext uri="{D42A27DB-BD31-4B8C-83A1-F6EECF244321}">
                <p14:modId xmlns:p14="http://schemas.microsoft.com/office/powerpoint/2010/main" val="3101920470"/>
              </p:ext>
            </p:extLst>
          </p:nvPr>
        </p:nvGraphicFramePr>
        <p:xfrm>
          <a:off x="864903" y="2368571"/>
          <a:ext cx="10414739" cy="3111444"/>
        </p:xfrm>
        <a:graphic>
          <a:graphicData uri="http://schemas.openxmlformats.org/drawingml/2006/table">
            <a:tbl>
              <a:tblPr firstRow="1" lastRow="1" lastCol="1" bandRow="1">
                <a:tableStyleId>{5C22544A-7EE6-4342-B048-85BDC9FD1C3A}</a:tableStyleId>
              </a:tblPr>
              <a:tblGrid>
                <a:gridCol w="1431184">
                  <a:extLst>
                    <a:ext uri="{9D8B030D-6E8A-4147-A177-3AD203B41FA5}">
                      <a16:colId xmlns:a16="http://schemas.microsoft.com/office/drawing/2014/main" val="3356240798"/>
                    </a:ext>
                  </a:extLst>
                </a:gridCol>
                <a:gridCol w="587301">
                  <a:extLst>
                    <a:ext uri="{9D8B030D-6E8A-4147-A177-3AD203B41FA5}">
                      <a16:colId xmlns:a16="http://schemas.microsoft.com/office/drawing/2014/main" val="3141500852"/>
                    </a:ext>
                  </a:extLst>
                </a:gridCol>
                <a:gridCol w="773551">
                  <a:extLst>
                    <a:ext uri="{9D8B030D-6E8A-4147-A177-3AD203B41FA5}">
                      <a16:colId xmlns:a16="http://schemas.microsoft.com/office/drawing/2014/main" val="306522451"/>
                    </a:ext>
                  </a:extLst>
                </a:gridCol>
                <a:gridCol w="773551">
                  <a:extLst>
                    <a:ext uri="{9D8B030D-6E8A-4147-A177-3AD203B41FA5}">
                      <a16:colId xmlns:a16="http://schemas.microsoft.com/office/drawing/2014/main" val="1859500085"/>
                    </a:ext>
                  </a:extLst>
                </a:gridCol>
                <a:gridCol w="773551">
                  <a:extLst>
                    <a:ext uri="{9D8B030D-6E8A-4147-A177-3AD203B41FA5}">
                      <a16:colId xmlns:a16="http://schemas.microsoft.com/office/drawing/2014/main" val="2059172478"/>
                    </a:ext>
                  </a:extLst>
                </a:gridCol>
                <a:gridCol w="773551">
                  <a:extLst>
                    <a:ext uri="{9D8B030D-6E8A-4147-A177-3AD203B41FA5}">
                      <a16:colId xmlns:a16="http://schemas.microsoft.com/office/drawing/2014/main" val="479572184"/>
                    </a:ext>
                  </a:extLst>
                </a:gridCol>
                <a:gridCol w="773551">
                  <a:extLst>
                    <a:ext uri="{9D8B030D-6E8A-4147-A177-3AD203B41FA5}">
                      <a16:colId xmlns:a16="http://schemas.microsoft.com/office/drawing/2014/main" val="1337018898"/>
                    </a:ext>
                  </a:extLst>
                </a:gridCol>
                <a:gridCol w="773551">
                  <a:extLst>
                    <a:ext uri="{9D8B030D-6E8A-4147-A177-3AD203B41FA5}">
                      <a16:colId xmlns:a16="http://schemas.microsoft.com/office/drawing/2014/main" val="568098093"/>
                    </a:ext>
                  </a:extLst>
                </a:gridCol>
                <a:gridCol w="680440">
                  <a:extLst>
                    <a:ext uri="{9D8B030D-6E8A-4147-A177-3AD203B41FA5}">
                      <a16:colId xmlns:a16="http://schemas.microsoft.com/office/drawing/2014/main" val="3942988780"/>
                    </a:ext>
                  </a:extLst>
                </a:gridCol>
                <a:gridCol w="1707939">
                  <a:extLst>
                    <a:ext uri="{9D8B030D-6E8A-4147-A177-3AD203B41FA5}">
                      <a16:colId xmlns:a16="http://schemas.microsoft.com/office/drawing/2014/main" val="3639003799"/>
                    </a:ext>
                  </a:extLst>
                </a:gridCol>
                <a:gridCol w="762405">
                  <a:extLst>
                    <a:ext uri="{9D8B030D-6E8A-4147-A177-3AD203B41FA5}">
                      <a16:colId xmlns:a16="http://schemas.microsoft.com/office/drawing/2014/main" val="4016351631"/>
                    </a:ext>
                  </a:extLst>
                </a:gridCol>
                <a:gridCol w="604164">
                  <a:extLst>
                    <a:ext uri="{9D8B030D-6E8A-4147-A177-3AD203B41FA5}">
                      <a16:colId xmlns:a16="http://schemas.microsoft.com/office/drawing/2014/main" val="2332966026"/>
                    </a:ext>
                  </a:extLst>
                </a:gridCol>
              </a:tblGrid>
              <a:tr h="352839">
                <a:tc>
                  <a:txBody>
                    <a:bodyPr/>
                    <a:lstStyle/>
                    <a:p>
                      <a:pPr algn="ctr" fontAlgn="b"/>
                      <a:r>
                        <a:rPr lang="sr-Cyrl-RS" sz="1600" u="none" strike="noStrike" dirty="0">
                          <a:effectLst/>
                        </a:rPr>
                        <a:t>5. питање</a:t>
                      </a:r>
                      <a:endParaRPr lang="sr-Cyrl-R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V</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48</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VI</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55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VII</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50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VIII</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64</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dirty="0">
                          <a:effectLst/>
                        </a:rPr>
                        <a:t>5. питање</a:t>
                      </a:r>
                      <a:endParaRPr lang="sr-Cyrl-R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dirty="0">
                          <a:effectLst/>
                        </a:rPr>
                        <a:t>укупно</a:t>
                      </a:r>
                      <a:endParaRPr lang="sr-Cyrl-R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217</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3304834946"/>
                  </a:ext>
                </a:extLst>
              </a:tr>
              <a:tr h="352839">
                <a:tc>
                  <a:txBody>
                    <a:bodyPr/>
                    <a:lstStyle/>
                    <a:p>
                      <a:pPr algn="ctr" fontAlgn="b"/>
                      <a:r>
                        <a:rPr lang="sr-Cyrl-RS" sz="1600" u="none" strike="noStrike" dirty="0">
                          <a:effectLst/>
                        </a:rPr>
                        <a:t>пол</a:t>
                      </a:r>
                      <a:endParaRPr lang="sr-Cyrl-R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dirty="0">
                          <a:effectLst/>
                        </a:rPr>
                        <a:t>м</a:t>
                      </a:r>
                      <a:endParaRPr lang="sr-Cyrl-R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dirty="0">
                          <a:effectLst/>
                        </a:rPr>
                        <a:t>ж</a:t>
                      </a:r>
                      <a:endParaRPr lang="sr-Cyrl-R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dirty="0">
                          <a:effectLst/>
                        </a:rPr>
                        <a:t>м</a:t>
                      </a:r>
                      <a:endParaRPr lang="sr-Cyrl-R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dirty="0">
                          <a:effectLst/>
                        </a:rPr>
                        <a:t>ж</a:t>
                      </a:r>
                      <a:endParaRPr lang="sr-Cyrl-R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dirty="0">
                          <a:effectLst/>
                        </a:rPr>
                        <a:t>м</a:t>
                      </a:r>
                      <a:endParaRPr lang="sr-Cyrl-R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dirty="0">
                          <a:effectLst/>
                        </a:rPr>
                        <a:t>ж</a:t>
                      </a:r>
                      <a:endParaRPr lang="sr-Cyrl-R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м</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ж</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пол</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м</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ж</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2273397170"/>
                  </a:ext>
                </a:extLst>
              </a:tr>
              <a:tr h="352839">
                <a:tc>
                  <a:txBody>
                    <a:bodyPr/>
                    <a:lstStyle/>
                    <a:p>
                      <a:pPr algn="ctr" fontAlgn="b"/>
                      <a:r>
                        <a:rPr lang="sr-Cyrl-RS" sz="1600" u="none" strike="noStrike" dirty="0">
                          <a:effectLst/>
                        </a:rPr>
                        <a:t>правоугаоник</a:t>
                      </a:r>
                      <a:endParaRPr lang="sr-Cyrl-R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11</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23</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18</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20</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12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7</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21</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24</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правоугаоник</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62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74</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2225768602"/>
                  </a:ext>
                </a:extLst>
              </a:tr>
              <a:tr h="352839">
                <a:tc>
                  <a:txBody>
                    <a:bodyPr/>
                    <a:lstStyle/>
                    <a:p>
                      <a:pPr algn="ctr" fontAlgn="b"/>
                      <a:r>
                        <a:rPr lang="sr-Cyrl-RS" sz="1600" u="none" strike="noStrike">
                          <a:effectLst/>
                        </a:rPr>
                        <a:t>квадрат</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4</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4</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3</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4</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2</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dirty="0">
                          <a:effectLst/>
                        </a:rPr>
                        <a:t>квадрат</a:t>
                      </a:r>
                      <a:endParaRPr lang="sr-Cyrl-R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12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12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3430975237"/>
                  </a:ext>
                </a:extLst>
              </a:tr>
              <a:tr h="352839">
                <a:tc>
                  <a:txBody>
                    <a:bodyPr/>
                    <a:lstStyle/>
                    <a:p>
                      <a:pPr algn="ctr" fontAlgn="b"/>
                      <a:r>
                        <a:rPr lang="sr-Cyrl-RS" sz="1600" u="none" strike="noStrike" dirty="0">
                          <a:effectLst/>
                        </a:rPr>
                        <a:t>Правоугаоник и полукруг</a:t>
                      </a:r>
                      <a:endParaRPr lang="sr-Cyrl-R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2</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1</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13</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3</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dirty="0">
                          <a:effectLst/>
                        </a:rPr>
                        <a:t>Правоугаоник и полукруг</a:t>
                      </a:r>
                      <a:endParaRPr lang="sr-Cyrl-R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12</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18</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3871971736"/>
                  </a:ext>
                </a:extLst>
              </a:tr>
              <a:tr h="352839">
                <a:tc>
                  <a:txBody>
                    <a:bodyPr/>
                    <a:lstStyle/>
                    <a:p>
                      <a:pPr algn="ctr" fontAlgn="b"/>
                      <a:r>
                        <a:rPr lang="sr-Cyrl-RS" sz="1600" u="none" strike="noStrike" dirty="0">
                          <a:effectLst/>
                        </a:rPr>
                        <a:t>Правоуг/полук</a:t>
                      </a:r>
                    </a:p>
                    <a:p>
                      <a:pPr algn="ctr" fontAlgn="b"/>
                      <a:r>
                        <a:rPr lang="sr-Cyrl-RS" sz="1600" u="none" strike="noStrike" dirty="0">
                          <a:effectLst/>
                        </a:rPr>
                        <a:t>И правоугаон</a:t>
                      </a:r>
                      <a:endParaRPr lang="sr-Cyrl-R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3</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7</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 </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dirty="0">
                          <a:effectLst/>
                        </a:rPr>
                        <a:t>Правоуг/полукр</a:t>
                      </a:r>
                    </a:p>
                    <a:p>
                      <a:pPr algn="ctr" fontAlgn="b"/>
                      <a:r>
                        <a:rPr lang="sr-Cyrl-RS" sz="1600" u="none" strike="noStrike" dirty="0">
                          <a:effectLst/>
                        </a:rPr>
                        <a:t>И правоугаоник</a:t>
                      </a:r>
                      <a:endParaRPr lang="sr-Cyrl-R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7</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6</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204202996"/>
                  </a:ext>
                </a:extLst>
              </a:tr>
              <a:tr h="352839">
                <a:tc>
                  <a:txBody>
                    <a:bodyPr/>
                    <a:lstStyle/>
                    <a:p>
                      <a:pPr algn="ctr" fontAlgn="b"/>
                      <a:r>
                        <a:rPr lang="sr-Cyrl-RS" sz="1600" u="none" strike="noStrike">
                          <a:effectLst/>
                        </a:rPr>
                        <a:t>неки други</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 </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2</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6</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4</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 </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 </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dirty="0">
                          <a:effectLst/>
                        </a:rPr>
                        <a:t>неки други</a:t>
                      </a:r>
                      <a:endParaRPr lang="sr-Cyrl-R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6</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8</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652600944"/>
                  </a:ext>
                </a:extLst>
              </a:tr>
              <a:tr h="352839">
                <a:tc>
                  <a:txBody>
                    <a:bodyPr/>
                    <a:lstStyle/>
                    <a:p>
                      <a:pPr algn="ctr" fontAlgn="b"/>
                      <a:r>
                        <a:rPr lang="sr-Cyrl-RS" sz="1600" u="none" strike="noStrike">
                          <a:effectLst/>
                        </a:rPr>
                        <a:t>укупно</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17</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31</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23</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32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26</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24</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33</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31</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укупно</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99</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118</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702969395"/>
                  </a:ext>
                </a:extLst>
              </a:tr>
            </a:tbl>
          </a:graphicData>
        </a:graphic>
      </p:graphicFrame>
    </p:spTree>
    <p:extLst>
      <p:ext uri="{BB962C8B-B14F-4D97-AF65-F5344CB8AC3E}">
        <p14:creationId xmlns:p14="http://schemas.microsoft.com/office/powerpoint/2010/main" val="2876983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A400F-577F-4178-9447-77F62D07F944}"/>
              </a:ext>
            </a:extLst>
          </p:cNvPr>
          <p:cNvSpPr>
            <a:spLocks noGrp="1"/>
          </p:cNvSpPr>
          <p:nvPr>
            <p:ph type="title"/>
          </p:nvPr>
        </p:nvSpPr>
        <p:spPr>
          <a:xfrm>
            <a:off x="677333" y="609599"/>
            <a:ext cx="9950910" cy="1417983"/>
          </a:xfrm>
        </p:spPr>
        <p:txBody>
          <a:bodyPr>
            <a:noAutofit/>
          </a:bodyPr>
          <a:lstStyle/>
          <a:p>
            <a:r>
              <a:rPr lang="sr-Cyrl-RS" sz="1800" dirty="0">
                <a:solidFill>
                  <a:schemeClr val="tx1"/>
                </a:solidFill>
                <a:latin typeface="Arial" panose="020B0604020202020204" pitchFamily="34" charset="0"/>
                <a:cs typeface="Arial" panose="020B0604020202020204" pitchFamily="34" charset="0"/>
              </a:rPr>
              <a:t>5. Код  петог питања </a:t>
            </a:r>
            <a:r>
              <a:rPr lang="sr-Cyrl-RS" sz="1800" b="1" dirty="0">
                <a:solidFill>
                  <a:schemeClr val="tx1"/>
                </a:solidFill>
                <a:latin typeface="Arial" panose="020B0604020202020204" pitchFamily="34" charset="0"/>
                <a:cs typeface="Arial" panose="020B0604020202020204" pitchFamily="34" charset="0"/>
              </a:rPr>
              <a:t>- </a:t>
            </a:r>
            <a:r>
              <a:rPr lang="sr-Cyrl-RS" sz="1800" dirty="0">
                <a:solidFill>
                  <a:schemeClr val="tx1"/>
                </a:solidFill>
                <a:latin typeface="Arial" pitchFamily="34" charset="0"/>
                <a:cs typeface="Arial" pitchFamily="34" charset="0"/>
              </a:rPr>
              <a:t>Ког геометријског облика су прозори на старој школској згради?</a:t>
            </a:r>
            <a:br>
              <a:rPr lang="sr-Cyrl-RS" sz="1800" dirty="0">
                <a:solidFill>
                  <a:schemeClr val="tx1"/>
                </a:solidFill>
                <a:latin typeface="Arial" pitchFamily="34" charset="0"/>
                <a:cs typeface="Arial" pitchFamily="34" charset="0"/>
              </a:rPr>
            </a:br>
            <a:r>
              <a:rPr lang="sr-Cyrl-RS" sz="1800" dirty="0">
                <a:solidFill>
                  <a:schemeClr val="tx1"/>
                </a:solidFill>
                <a:latin typeface="Arial" pitchFamily="34" charset="0"/>
                <a:cs typeface="Arial" pitchFamily="34" charset="0"/>
              </a:rPr>
              <a:t>*62.7% ученика уочило прозоре облика правоугаоника;</a:t>
            </a:r>
            <a:br>
              <a:rPr lang="sr-Cyrl-RS" sz="1800" dirty="0">
                <a:solidFill>
                  <a:schemeClr val="tx1"/>
                </a:solidFill>
                <a:latin typeface="Arial" panose="020B0604020202020204" pitchFamily="34" charset="0"/>
                <a:cs typeface="Arial" panose="020B0604020202020204" pitchFamily="34" charset="0"/>
              </a:rPr>
            </a:br>
            <a:r>
              <a:rPr lang="sr-Cyrl-RS" sz="1800" dirty="0">
                <a:solidFill>
                  <a:schemeClr val="tx1"/>
                </a:solidFill>
                <a:latin typeface="Arial" panose="020B0604020202020204" pitchFamily="34" charset="0"/>
                <a:cs typeface="Arial" panose="020B0604020202020204" pitchFamily="34" charset="0"/>
              </a:rPr>
              <a:t>*13,8% ученика уочило прозоре облика правоугаоника и полукруга;</a:t>
            </a:r>
            <a:br>
              <a:rPr lang="sr-Cyrl-RS" sz="1800" dirty="0">
                <a:solidFill>
                  <a:schemeClr val="tx1"/>
                </a:solidFill>
                <a:latin typeface="Arial" panose="020B0604020202020204" pitchFamily="34" charset="0"/>
                <a:cs typeface="Arial" panose="020B0604020202020204" pitchFamily="34" charset="0"/>
              </a:rPr>
            </a:br>
            <a:r>
              <a:rPr lang="sr-Cyrl-RS" sz="1800" dirty="0">
                <a:solidFill>
                  <a:schemeClr val="tx1"/>
                </a:solidFill>
                <a:latin typeface="Arial" panose="020B0604020202020204" pitchFamily="34" charset="0"/>
                <a:cs typeface="Arial" panose="020B0604020202020204" pitchFamily="34" charset="0"/>
              </a:rPr>
              <a:t>*само 6% ученика уочило различите облике на спрату (правоугаоници)  и приземљу (правоугаоник и полукруг)</a:t>
            </a:r>
            <a:endParaRPr lang="en-US" sz="1800" dirty="0">
              <a:solidFill>
                <a:schemeClr val="tx1"/>
              </a:solidFill>
              <a:latin typeface="Arial" pitchFamily="34" charset="0"/>
              <a:cs typeface="Arial" pitchFamily="34" charset="0"/>
            </a:endParaRPr>
          </a:p>
        </p:txBody>
      </p:sp>
      <p:graphicFrame>
        <p:nvGraphicFramePr>
          <p:cNvPr id="5" name="Chart 4"/>
          <p:cNvGraphicFramePr>
            <a:graphicFrameLocks/>
          </p:cNvGraphicFramePr>
          <p:nvPr>
            <p:extLst>
              <p:ext uri="{D42A27DB-BD31-4B8C-83A1-F6EECF244321}">
                <p14:modId xmlns:p14="http://schemas.microsoft.com/office/powerpoint/2010/main" val="3029717413"/>
              </p:ext>
            </p:extLst>
          </p:nvPr>
        </p:nvGraphicFramePr>
        <p:xfrm>
          <a:off x="668214" y="2274277"/>
          <a:ext cx="9577753" cy="39506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03061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6E6E6-1328-4EAD-B9D1-2332AEBB7A92}"/>
              </a:ext>
            </a:extLst>
          </p:cNvPr>
          <p:cNvSpPr>
            <a:spLocks noGrp="1"/>
          </p:cNvSpPr>
          <p:nvPr>
            <p:ph type="title"/>
          </p:nvPr>
        </p:nvSpPr>
        <p:spPr>
          <a:xfrm>
            <a:off x="677334" y="609600"/>
            <a:ext cx="10308718" cy="1320800"/>
          </a:xfrm>
        </p:spPr>
        <p:txBody>
          <a:bodyPr>
            <a:normAutofit fontScale="90000"/>
          </a:bodyPr>
          <a:lstStyle/>
          <a:p>
            <a:pPr algn="ctr"/>
            <a:r>
              <a:rPr lang="sr-Cyrl-RS" sz="2400" b="1" dirty="0">
                <a:solidFill>
                  <a:schemeClr val="tx1"/>
                </a:solidFill>
                <a:latin typeface="Arial" panose="020B0604020202020204" pitchFamily="34" charset="0"/>
                <a:cs typeface="Arial" panose="020B0604020202020204" pitchFamily="34" charset="0"/>
              </a:rPr>
              <a:t>6. Питање:</a:t>
            </a:r>
            <a:br>
              <a:rPr lang="sr-Cyrl-RS" sz="2400" b="1" dirty="0">
                <a:solidFill>
                  <a:schemeClr val="tx1"/>
                </a:solidFill>
                <a:latin typeface="Arial" panose="020B0604020202020204" pitchFamily="34" charset="0"/>
                <a:cs typeface="Arial" panose="020B0604020202020204" pitchFamily="34" charset="0"/>
              </a:rPr>
            </a:br>
            <a:r>
              <a:rPr lang="sr-Cyrl-RS" sz="2400" b="1" dirty="0">
                <a:solidFill>
                  <a:schemeClr val="tx1"/>
                </a:solidFill>
                <a:latin typeface="Arial" panose="020B0604020202020204" pitchFamily="34" charset="0"/>
                <a:cs typeface="Arial" panose="020B0604020202020204" pitchFamily="34" charset="0"/>
              </a:rPr>
              <a:t>Колико степеника има од школског дворишта до улаза </a:t>
            </a:r>
            <a:br>
              <a:rPr lang="sr-Cyrl-RS" sz="2400" b="1" dirty="0">
                <a:solidFill>
                  <a:schemeClr val="tx1"/>
                </a:solidFill>
                <a:latin typeface="Arial" panose="020B0604020202020204" pitchFamily="34" charset="0"/>
                <a:cs typeface="Arial" panose="020B0604020202020204" pitchFamily="34" charset="0"/>
              </a:rPr>
            </a:br>
            <a:r>
              <a:rPr lang="sr-Cyrl-RS" sz="2400" b="1" dirty="0">
                <a:solidFill>
                  <a:schemeClr val="tx1"/>
                </a:solidFill>
                <a:latin typeface="Arial" panose="020B0604020202020204" pitchFamily="34" charset="0"/>
                <a:cs typeface="Arial" panose="020B0604020202020204" pitchFamily="34" charset="0"/>
              </a:rPr>
              <a:t>у стару школску зграду?</a:t>
            </a:r>
            <a:br>
              <a:rPr lang="sr-Cyrl-RS" sz="2400" b="1" dirty="0">
                <a:solidFill>
                  <a:schemeClr val="tx1"/>
                </a:solidFill>
                <a:latin typeface="Arial" panose="020B0604020202020204" pitchFamily="34" charset="0"/>
                <a:cs typeface="Arial" panose="020B0604020202020204" pitchFamily="34" charset="0"/>
              </a:rPr>
            </a:br>
            <a:r>
              <a:rPr lang="sr-Cyrl-RS" sz="2400" b="1" dirty="0">
                <a:solidFill>
                  <a:schemeClr val="tx1"/>
                </a:solidFill>
                <a:latin typeface="Arial" panose="020B0604020202020204" pitchFamily="34" charset="0"/>
                <a:cs typeface="Arial" panose="020B0604020202020204" pitchFamily="34" charset="0"/>
              </a:rPr>
              <a:t>Тачан одговор: 18</a:t>
            </a:r>
            <a:endParaRPr lang="en-US" sz="2400" b="1" dirty="0">
              <a:solidFill>
                <a:schemeClr val="tx1"/>
              </a:solidFill>
              <a:latin typeface="Arial" panose="020B0604020202020204" pitchFamily="34" charset="0"/>
              <a:cs typeface="Arial" panose="020B0604020202020204" pitchFamily="34" charset="0"/>
            </a:endParaRPr>
          </a:p>
        </p:txBody>
      </p:sp>
      <p:graphicFrame>
        <p:nvGraphicFramePr>
          <p:cNvPr id="3" name="Table 2">
            <a:extLst>
              <a:ext uri="{FF2B5EF4-FFF2-40B4-BE49-F238E27FC236}">
                <a16:creationId xmlns:a16="http://schemas.microsoft.com/office/drawing/2014/main" id="{AA2BB291-1DF5-4E2C-8602-E8C5AB8C647A}"/>
              </a:ext>
            </a:extLst>
          </p:cNvPr>
          <p:cNvGraphicFramePr>
            <a:graphicFrameLocks noGrp="1"/>
          </p:cNvGraphicFramePr>
          <p:nvPr>
            <p:extLst>
              <p:ext uri="{D42A27DB-BD31-4B8C-83A1-F6EECF244321}">
                <p14:modId xmlns:p14="http://schemas.microsoft.com/office/powerpoint/2010/main" val="3542693108"/>
              </p:ext>
            </p:extLst>
          </p:nvPr>
        </p:nvGraphicFramePr>
        <p:xfrm>
          <a:off x="1064194" y="2262552"/>
          <a:ext cx="10308714" cy="3485322"/>
        </p:xfrm>
        <a:graphic>
          <a:graphicData uri="http://schemas.openxmlformats.org/drawingml/2006/table">
            <a:tbl>
              <a:tblPr firstRow="1" lastRow="1" lastCol="1" bandRow="1">
                <a:tableStyleId>{5C22544A-7EE6-4342-B048-85BDC9FD1C3A}</a:tableStyleId>
              </a:tblPr>
              <a:tblGrid>
                <a:gridCol w="1232261">
                  <a:extLst>
                    <a:ext uri="{9D8B030D-6E8A-4147-A177-3AD203B41FA5}">
                      <a16:colId xmlns:a16="http://schemas.microsoft.com/office/drawing/2014/main" val="2038560223"/>
                    </a:ext>
                  </a:extLst>
                </a:gridCol>
                <a:gridCol w="765676">
                  <a:extLst>
                    <a:ext uri="{9D8B030D-6E8A-4147-A177-3AD203B41FA5}">
                      <a16:colId xmlns:a16="http://schemas.microsoft.com/office/drawing/2014/main" val="3744904263"/>
                    </a:ext>
                  </a:extLst>
                </a:gridCol>
                <a:gridCol w="765676">
                  <a:extLst>
                    <a:ext uri="{9D8B030D-6E8A-4147-A177-3AD203B41FA5}">
                      <a16:colId xmlns:a16="http://schemas.microsoft.com/office/drawing/2014/main" val="3158062995"/>
                    </a:ext>
                  </a:extLst>
                </a:gridCol>
                <a:gridCol w="765676">
                  <a:extLst>
                    <a:ext uri="{9D8B030D-6E8A-4147-A177-3AD203B41FA5}">
                      <a16:colId xmlns:a16="http://schemas.microsoft.com/office/drawing/2014/main" val="2964461835"/>
                    </a:ext>
                  </a:extLst>
                </a:gridCol>
                <a:gridCol w="765676">
                  <a:extLst>
                    <a:ext uri="{9D8B030D-6E8A-4147-A177-3AD203B41FA5}">
                      <a16:colId xmlns:a16="http://schemas.microsoft.com/office/drawing/2014/main" val="2278087049"/>
                    </a:ext>
                  </a:extLst>
                </a:gridCol>
                <a:gridCol w="765676">
                  <a:extLst>
                    <a:ext uri="{9D8B030D-6E8A-4147-A177-3AD203B41FA5}">
                      <a16:colId xmlns:a16="http://schemas.microsoft.com/office/drawing/2014/main" val="4007507165"/>
                    </a:ext>
                  </a:extLst>
                </a:gridCol>
                <a:gridCol w="765676">
                  <a:extLst>
                    <a:ext uri="{9D8B030D-6E8A-4147-A177-3AD203B41FA5}">
                      <a16:colId xmlns:a16="http://schemas.microsoft.com/office/drawing/2014/main" val="579501357"/>
                    </a:ext>
                  </a:extLst>
                </a:gridCol>
                <a:gridCol w="765676">
                  <a:extLst>
                    <a:ext uri="{9D8B030D-6E8A-4147-A177-3AD203B41FA5}">
                      <a16:colId xmlns:a16="http://schemas.microsoft.com/office/drawing/2014/main" val="3789468073"/>
                    </a:ext>
                  </a:extLst>
                </a:gridCol>
                <a:gridCol w="765676">
                  <a:extLst>
                    <a:ext uri="{9D8B030D-6E8A-4147-A177-3AD203B41FA5}">
                      <a16:colId xmlns:a16="http://schemas.microsoft.com/office/drawing/2014/main" val="2659215502"/>
                    </a:ext>
                  </a:extLst>
                </a:gridCol>
                <a:gridCol w="1419693">
                  <a:extLst>
                    <a:ext uri="{9D8B030D-6E8A-4147-A177-3AD203B41FA5}">
                      <a16:colId xmlns:a16="http://schemas.microsoft.com/office/drawing/2014/main" val="3457262615"/>
                    </a:ext>
                  </a:extLst>
                </a:gridCol>
                <a:gridCol w="765676">
                  <a:extLst>
                    <a:ext uri="{9D8B030D-6E8A-4147-A177-3AD203B41FA5}">
                      <a16:colId xmlns:a16="http://schemas.microsoft.com/office/drawing/2014/main" val="342636356"/>
                    </a:ext>
                  </a:extLst>
                </a:gridCol>
                <a:gridCol w="765676">
                  <a:extLst>
                    <a:ext uri="{9D8B030D-6E8A-4147-A177-3AD203B41FA5}">
                      <a16:colId xmlns:a16="http://schemas.microsoft.com/office/drawing/2014/main" val="2249992151"/>
                    </a:ext>
                  </a:extLst>
                </a:gridCol>
              </a:tblGrid>
              <a:tr h="387258">
                <a:tc>
                  <a:txBody>
                    <a:bodyPr/>
                    <a:lstStyle/>
                    <a:p>
                      <a:pPr algn="ctr" fontAlgn="b"/>
                      <a:r>
                        <a:rPr lang="sr-Cyrl-RS" sz="1600" u="none" strike="noStrike" dirty="0">
                          <a:effectLst/>
                        </a:rPr>
                        <a:t>6.питање</a:t>
                      </a:r>
                      <a:endParaRPr lang="sr-Cyrl-R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V</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47</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VI</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57</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VII</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52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VIII</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67</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6. питање</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sr-Cyrl-RS" sz="1600" u="none" strike="noStrike">
                          <a:effectLst/>
                        </a:rPr>
                        <a:t>укупно</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a:effectLst/>
                        </a:rPr>
                        <a:t>223</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2159475216"/>
                  </a:ext>
                </a:extLst>
              </a:tr>
              <a:tr h="387258">
                <a:tc>
                  <a:txBody>
                    <a:bodyPr/>
                    <a:lstStyle/>
                    <a:p>
                      <a:pPr algn="ctr" fontAlgn="b"/>
                      <a:r>
                        <a:rPr lang="sr-Cyrl-RS" sz="1600" u="none" strike="noStrike">
                          <a:effectLst/>
                        </a:rPr>
                        <a:t>пол</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dirty="0">
                          <a:effectLst/>
                        </a:rPr>
                        <a:t>м</a:t>
                      </a:r>
                      <a:endParaRPr lang="sr-Cyrl-R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dirty="0">
                          <a:effectLst/>
                        </a:rPr>
                        <a:t>ж</a:t>
                      </a:r>
                      <a:endParaRPr lang="sr-Cyrl-R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dirty="0">
                          <a:effectLst/>
                        </a:rPr>
                        <a:t>м</a:t>
                      </a:r>
                      <a:endParaRPr lang="sr-Cyrl-R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dirty="0">
                          <a:effectLst/>
                        </a:rPr>
                        <a:t>ж</a:t>
                      </a:r>
                      <a:endParaRPr lang="sr-Cyrl-R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м</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ж</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м</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ж</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пол</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м</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ж</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2866708094"/>
                  </a:ext>
                </a:extLst>
              </a:tr>
              <a:tr h="387258">
                <a:tc>
                  <a:txBody>
                    <a:bodyPr/>
                    <a:lstStyle/>
                    <a:p>
                      <a:pPr algn="ctr" fontAlgn="b"/>
                      <a:r>
                        <a:rPr lang="sr-Cyrl-RS" sz="1600" u="none" strike="noStrike" dirty="0">
                          <a:effectLst/>
                        </a:rPr>
                        <a:t>мање </a:t>
                      </a:r>
                      <a:r>
                        <a:rPr lang="en-US" sz="1600" u="none" strike="noStrike" dirty="0">
                          <a:effectLst/>
                        </a:rPr>
                        <a:t>od 10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1</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2</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 </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3</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мање </a:t>
                      </a:r>
                      <a:r>
                        <a:rPr lang="en-US" sz="1600" u="none" strike="noStrike">
                          <a:effectLst/>
                        </a:rPr>
                        <a:t>od 10</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5</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9</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82923121"/>
                  </a:ext>
                </a:extLst>
              </a:tr>
              <a:tr h="387258">
                <a:tc>
                  <a:txBody>
                    <a:bodyPr/>
                    <a:lstStyle/>
                    <a:p>
                      <a:pPr algn="ctr" fontAlgn="b"/>
                      <a:r>
                        <a:rPr lang="sr-Cyrl-RS" sz="1600" u="none" strike="noStrike" dirty="0">
                          <a:effectLst/>
                        </a:rPr>
                        <a:t>од 10 до 12</a:t>
                      </a:r>
                      <a:endParaRPr lang="sr-Cyrl-R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8</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2</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11</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7</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4</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13</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9</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dirty="0">
                          <a:effectLst/>
                        </a:rPr>
                        <a:t>од 10 до 12</a:t>
                      </a:r>
                      <a:endParaRPr lang="sr-Cyrl-R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27</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32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95247445"/>
                  </a:ext>
                </a:extLst>
              </a:tr>
              <a:tr h="387258">
                <a:tc>
                  <a:txBody>
                    <a:bodyPr/>
                    <a:lstStyle/>
                    <a:p>
                      <a:pPr algn="ctr" fontAlgn="b"/>
                      <a:r>
                        <a:rPr lang="sr-Cyrl-RS" sz="1600" u="none" strike="noStrike">
                          <a:effectLst/>
                        </a:rPr>
                        <a:t>од 13 до 15</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4</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11</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4</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10</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4</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4</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9</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од 13 до 15</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26</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2049368945"/>
                  </a:ext>
                </a:extLst>
              </a:tr>
              <a:tr h="387258">
                <a:tc>
                  <a:txBody>
                    <a:bodyPr/>
                    <a:lstStyle/>
                    <a:p>
                      <a:pPr algn="ctr" fontAlgn="b"/>
                      <a:r>
                        <a:rPr lang="sr-Cyrl-RS" sz="1600" u="none" strike="noStrike">
                          <a:effectLst/>
                        </a:rPr>
                        <a:t>од 16 до 18</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4</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4</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9</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7</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4</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3</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10</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5</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од 16 до 18</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27</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19</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09880275"/>
                  </a:ext>
                </a:extLst>
              </a:tr>
              <a:tr h="387258">
                <a:tc>
                  <a:txBody>
                    <a:bodyPr/>
                    <a:lstStyle/>
                    <a:p>
                      <a:pPr algn="ctr" fontAlgn="b"/>
                      <a:r>
                        <a:rPr lang="sr-Cyrl-RS" sz="1600" u="none" strike="noStrike">
                          <a:effectLst/>
                        </a:rPr>
                        <a:t> од 19 до 21</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6</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3</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6</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3</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3</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4</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 од 19 до 21</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9</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19</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493871393"/>
                  </a:ext>
                </a:extLst>
              </a:tr>
              <a:tr h="387258">
                <a:tc>
                  <a:txBody>
                    <a:bodyPr/>
                    <a:lstStyle/>
                    <a:p>
                      <a:pPr algn="ctr" fontAlgn="b"/>
                      <a:r>
                        <a:rPr lang="sr-Cyrl-RS" sz="1600" u="none" strike="noStrike">
                          <a:effectLst/>
                        </a:rPr>
                        <a:t>више од 21</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5</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4</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10</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4</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3</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dirty="0">
                          <a:effectLst/>
                        </a:rPr>
                        <a:t>више од 21</a:t>
                      </a:r>
                      <a:endParaRPr lang="sr-Cyrl-R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11</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17</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723464183"/>
                  </a:ext>
                </a:extLst>
              </a:tr>
              <a:tr h="387258">
                <a:tc>
                  <a:txBody>
                    <a:bodyPr/>
                    <a:lstStyle/>
                    <a:p>
                      <a:pPr algn="ctr" fontAlgn="b"/>
                      <a:r>
                        <a:rPr lang="sr-Cyrl-RS" sz="1600" u="none" strike="noStrike">
                          <a:effectLst/>
                        </a:rPr>
                        <a:t>укупно</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16</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31</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25</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32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26</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26</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34</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33</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a:effectLst/>
                        </a:rPr>
                        <a:t>0</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101</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122</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2255484673"/>
                  </a:ext>
                </a:extLst>
              </a:tr>
            </a:tbl>
          </a:graphicData>
        </a:graphic>
      </p:graphicFrame>
    </p:spTree>
    <p:extLst>
      <p:ext uri="{BB962C8B-B14F-4D97-AF65-F5344CB8AC3E}">
        <p14:creationId xmlns:p14="http://schemas.microsoft.com/office/powerpoint/2010/main" val="1783250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7D46C97-4218-427A-AC5C-FAF63589F79D}"/>
              </a:ext>
            </a:extLst>
          </p:cNvPr>
          <p:cNvSpPr txBox="1">
            <a:spLocks noGrp="1"/>
          </p:cNvSpPr>
          <p:nvPr>
            <p:ph type="title"/>
          </p:nvPr>
        </p:nvSpPr>
        <p:spPr>
          <a:xfrm>
            <a:off x="757238" y="517525"/>
            <a:ext cx="8596312" cy="1320800"/>
          </a:xfrm>
        </p:spPr>
        <p:txBody>
          <a:bodyPr>
            <a:noAutofit/>
          </a:bodyPr>
          <a:lstStyle/>
          <a:p>
            <a:pPr lvl="0"/>
            <a:r>
              <a:rPr lang="sr-Cyrl-RS" sz="1800" dirty="0">
                <a:solidFill>
                  <a:schemeClr val="tx1"/>
                </a:solidFill>
                <a:latin typeface="Arial" pitchFamily="34"/>
                <a:cs typeface="Arial" pitchFamily="34"/>
              </a:rPr>
              <a:t>6. </a:t>
            </a:r>
            <a:r>
              <a:rPr lang="en-US" sz="1800" dirty="0" err="1">
                <a:solidFill>
                  <a:schemeClr val="tx1"/>
                </a:solidFill>
                <a:latin typeface="Arial" pitchFamily="34"/>
                <a:cs typeface="Arial" pitchFamily="34"/>
              </a:rPr>
              <a:t>Ученичка</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процена</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броја</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степеника</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показује</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одређени</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степен</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одступања</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али</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креће</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се</a:t>
            </a:r>
            <a:r>
              <a:rPr lang="en-US" sz="1800" dirty="0">
                <a:solidFill>
                  <a:schemeClr val="tx1"/>
                </a:solidFill>
                <a:latin typeface="Arial" pitchFamily="34"/>
                <a:cs typeface="Arial" pitchFamily="34"/>
              </a:rPr>
              <a:t> у </a:t>
            </a:r>
            <a:r>
              <a:rPr lang="en-US" sz="1800" dirty="0" err="1">
                <a:solidFill>
                  <a:schemeClr val="tx1"/>
                </a:solidFill>
                <a:latin typeface="Arial" pitchFamily="34"/>
                <a:cs typeface="Arial" pitchFamily="34"/>
              </a:rPr>
              <a:t>оквирима</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стандардне</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нормалне</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расподеле</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За</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разлику</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од</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процене</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мере</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дужине</a:t>
            </a:r>
            <a:r>
              <a:rPr lang="en-US" sz="1800" dirty="0">
                <a:solidFill>
                  <a:schemeClr val="tx1"/>
                </a:solidFill>
                <a:latin typeface="Arial" pitchFamily="34"/>
                <a:cs typeface="Arial" pitchFamily="34"/>
              </a:rPr>
              <a:t>/</a:t>
            </a:r>
            <a:r>
              <a:rPr lang="en-US" sz="1800" dirty="0" err="1">
                <a:solidFill>
                  <a:schemeClr val="tx1"/>
                </a:solidFill>
                <a:latin typeface="Arial" pitchFamily="34"/>
                <a:cs typeface="Arial" pitchFamily="34"/>
              </a:rPr>
              <a:t>ширине</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ученици</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са</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већом</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тачношћу</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процењују</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конкретне</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облике</a:t>
            </a:r>
            <a:r>
              <a:rPr lang="en-US" sz="1800" dirty="0">
                <a:solidFill>
                  <a:schemeClr val="tx1"/>
                </a:solidFill>
                <a:latin typeface="Arial" pitchFamily="34"/>
                <a:cs typeface="Arial" pitchFamily="34"/>
              </a:rPr>
              <a:t> и </a:t>
            </a:r>
            <a:r>
              <a:rPr lang="en-US" sz="1800" dirty="0" err="1">
                <a:solidFill>
                  <a:schemeClr val="tx1"/>
                </a:solidFill>
                <a:latin typeface="Arial" pitchFamily="34"/>
                <a:cs typeface="Arial" pitchFamily="34"/>
              </a:rPr>
              <a:t>предмете</a:t>
            </a:r>
            <a:r>
              <a:rPr lang="en-US" sz="1800" dirty="0">
                <a:solidFill>
                  <a:schemeClr val="tx1"/>
                </a:solidFill>
                <a:latin typeface="Arial" pitchFamily="34"/>
                <a:cs typeface="Arial" pitchFamily="34"/>
              </a:rPr>
              <a:t>. </a:t>
            </a:r>
            <a:r>
              <a:rPr lang="sr-Cyrl-RS" sz="1800" dirty="0">
                <a:solidFill>
                  <a:schemeClr val="tx1"/>
                </a:solidFill>
                <a:latin typeface="Arial" panose="020B0604020202020204" pitchFamily="34" charset="0"/>
                <a:cs typeface="Arial" panose="020B0604020202020204" pitchFamily="34" charset="0"/>
              </a:rPr>
              <a:t>Тачан одговор: 18</a:t>
            </a:r>
            <a:br>
              <a:rPr lang="en-US" sz="1800" dirty="0">
                <a:solidFill>
                  <a:schemeClr val="tx1"/>
                </a:solidFill>
                <a:latin typeface="Arial" pitchFamily="34"/>
                <a:cs typeface="Arial" pitchFamily="34"/>
              </a:rPr>
            </a:br>
            <a:r>
              <a:rPr lang="en-US" sz="1800" dirty="0">
                <a:solidFill>
                  <a:schemeClr val="tx1"/>
                </a:solidFill>
                <a:latin typeface="Arial" pitchFamily="34"/>
                <a:cs typeface="Arial" pitchFamily="34"/>
              </a:rPr>
              <a:t>20.35% </a:t>
            </a:r>
            <a:r>
              <a:rPr lang="en-US" sz="1800" dirty="0" err="1">
                <a:solidFill>
                  <a:schemeClr val="tx1"/>
                </a:solidFill>
                <a:latin typeface="Arial" pitchFamily="34"/>
                <a:cs typeface="Arial" pitchFamily="34"/>
              </a:rPr>
              <a:t>ученика</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тачно</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је</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проценило</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број</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степеника</a:t>
            </a:r>
            <a:br>
              <a:rPr lang="en-US" sz="1800" dirty="0">
                <a:solidFill>
                  <a:schemeClr val="tx1"/>
                </a:solidFill>
                <a:latin typeface="Arial" pitchFamily="34"/>
                <a:cs typeface="Arial" pitchFamily="34"/>
              </a:rPr>
            </a:br>
            <a:r>
              <a:rPr lang="en-US" sz="1800" dirty="0">
                <a:solidFill>
                  <a:schemeClr val="tx1"/>
                </a:solidFill>
                <a:latin typeface="Arial" pitchFamily="34"/>
                <a:cs typeface="Arial" pitchFamily="34"/>
              </a:rPr>
              <a:t>33.63% </a:t>
            </a:r>
            <a:r>
              <a:rPr lang="en-US" sz="1800" dirty="0" err="1">
                <a:solidFill>
                  <a:schemeClr val="tx1"/>
                </a:solidFill>
                <a:latin typeface="Arial" pitchFamily="34"/>
                <a:cs typeface="Arial" pitchFamily="34"/>
              </a:rPr>
              <a:t>дало</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је</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вредности</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приближне</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тачним</a:t>
            </a:r>
            <a:br>
              <a:rPr lang="en-US" sz="1800" dirty="0">
                <a:solidFill>
                  <a:schemeClr val="tx1"/>
                </a:solidFill>
                <a:latin typeface="Arial" pitchFamily="34"/>
                <a:cs typeface="Arial" pitchFamily="34"/>
              </a:rPr>
            </a:br>
            <a:endParaRPr lang="en-US" sz="1800" dirty="0">
              <a:solidFill>
                <a:schemeClr val="tx1"/>
              </a:solidFill>
              <a:latin typeface="Arial" pitchFamily="34"/>
              <a:cs typeface="Arial" pitchFamily="34"/>
            </a:endParaRPr>
          </a:p>
        </p:txBody>
      </p:sp>
      <p:graphicFrame>
        <p:nvGraphicFramePr>
          <p:cNvPr id="5" name="Chart 4"/>
          <p:cNvGraphicFramePr>
            <a:graphicFrameLocks/>
          </p:cNvGraphicFramePr>
          <p:nvPr>
            <p:extLst>
              <p:ext uri="{D42A27DB-BD31-4B8C-83A1-F6EECF244321}">
                <p14:modId xmlns:p14="http://schemas.microsoft.com/office/powerpoint/2010/main" val="706004777"/>
              </p:ext>
            </p:extLst>
          </p:nvPr>
        </p:nvGraphicFramePr>
        <p:xfrm>
          <a:off x="691662" y="2291862"/>
          <a:ext cx="9214338" cy="44371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3220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062F3-4604-495F-A178-2C9285F18506}"/>
              </a:ext>
            </a:extLst>
          </p:cNvPr>
          <p:cNvSpPr>
            <a:spLocks noGrp="1"/>
          </p:cNvSpPr>
          <p:nvPr>
            <p:ph type="title"/>
          </p:nvPr>
        </p:nvSpPr>
        <p:spPr/>
        <p:txBody>
          <a:bodyPr>
            <a:normAutofit fontScale="90000"/>
          </a:bodyPr>
          <a:lstStyle/>
          <a:p>
            <a:pPr algn="ctr"/>
            <a:r>
              <a:rPr lang="sr-Cyrl-RS" sz="2400" b="1" dirty="0">
                <a:solidFill>
                  <a:schemeClr val="tx1"/>
                </a:solidFill>
                <a:latin typeface="Arial" panose="020B0604020202020204" pitchFamily="34" charset="0"/>
                <a:cs typeface="Arial" panose="020B0604020202020204" pitchFamily="34" charset="0"/>
              </a:rPr>
              <a:t>7. Питање:</a:t>
            </a:r>
            <a:br>
              <a:rPr lang="sr-Cyrl-RS" sz="2400" b="1" dirty="0">
                <a:solidFill>
                  <a:schemeClr val="tx1"/>
                </a:solidFill>
                <a:latin typeface="Arial" panose="020B0604020202020204" pitchFamily="34" charset="0"/>
                <a:cs typeface="Arial" panose="020B0604020202020204" pitchFamily="34" charset="0"/>
              </a:rPr>
            </a:br>
            <a:r>
              <a:rPr lang="sr-Cyrl-RS" sz="2400" b="1" dirty="0">
                <a:solidFill>
                  <a:schemeClr val="tx1"/>
                </a:solidFill>
                <a:latin typeface="Arial" panose="020B0604020202020204" pitchFamily="34" charset="0"/>
                <a:cs typeface="Arial" panose="020B0604020202020204" pitchFamily="34" charset="0"/>
              </a:rPr>
              <a:t>Колико укупно има степеника од приземља </a:t>
            </a:r>
            <a:br>
              <a:rPr lang="sr-Cyrl-RS" sz="2400" b="1" dirty="0">
                <a:solidFill>
                  <a:schemeClr val="tx1"/>
                </a:solidFill>
                <a:latin typeface="Arial" panose="020B0604020202020204" pitchFamily="34" charset="0"/>
                <a:cs typeface="Arial" panose="020B0604020202020204" pitchFamily="34" charset="0"/>
              </a:rPr>
            </a:br>
            <a:r>
              <a:rPr lang="sr-Cyrl-RS" sz="2400" b="1" dirty="0">
                <a:solidFill>
                  <a:schemeClr val="tx1"/>
                </a:solidFill>
                <a:latin typeface="Arial" panose="020B0604020202020204" pitchFamily="34" charset="0"/>
                <a:cs typeface="Arial" panose="020B0604020202020204" pitchFamily="34" charset="0"/>
              </a:rPr>
              <a:t>до спрата старе зграде?</a:t>
            </a:r>
            <a:br>
              <a:rPr lang="sr-Cyrl-RS" sz="2400" b="1" dirty="0">
                <a:solidFill>
                  <a:schemeClr val="tx1"/>
                </a:solidFill>
                <a:latin typeface="Arial" panose="020B0604020202020204" pitchFamily="34" charset="0"/>
                <a:cs typeface="Arial" panose="020B0604020202020204" pitchFamily="34" charset="0"/>
              </a:rPr>
            </a:br>
            <a:r>
              <a:rPr lang="sr-Cyrl-RS" sz="2400" b="1" dirty="0">
                <a:solidFill>
                  <a:schemeClr val="tx1"/>
                </a:solidFill>
                <a:latin typeface="Arial" panose="020B0604020202020204" pitchFamily="34" charset="0"/>
                <a:cs typeface="Arial" panose="020B0604020202020204" pitchFamily="34" charset="0"/>
              </a:rPr>
              <a:t>Тачан одговор: 62</a:t>
            </a:r>
            <a:endParaRPr lang="en-US" sz="2400" b="1" dirty="0">
              <a:solidFill>
                <a:schemeClr val="tx1"/>
              </a:solidFill>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35512BDB-E066-4903-BF43-20840F374026}"/>
              </a:ext>
            </a:extLst>
          </p:cNvPr>
          <p:cNvGraphicFramePr>
            <a:graphicFrameLocks noGrp="1"/>
          </p:cNvGraphicFramePr>
          <p:nvPr>
            <p:extLst>
              <p:ext uri="{D42A27DB-BD31-4B8C-83A1-F6EECF244321}">
                <p14:modId xmlns:p14="http://schemas.microsoft.com/office/powerpoint/2010/main" val="1766669807"/>
              </p:ext>
            </p:extLst>
          </p:nvPr>
        </p:nvGraphicFramePr>
        <p:xfrm>
          <a:off x="897366" y="2211753"/>
          <a:ext cx="9966360" cy="3626046"/>
        </p:xfrm>
        <a:graphic>
          <a:graphicData uri="http://schemas.openxmlformats.org/drawingml/2006/table">
            <a:tbl>
              <a:tblPr firstRow="1" lastRow="1" lastCol="1" bandRow="1">
                <a:tableStyleId>{5C22544A-7EE6-4342-B048-85BDC9FD1C3A}</a:tableStyleId>
              </a:tblPr>
              <a:tblGrid>
                <a:gridCol w="1191336">
                  <a:extLst>
                    <a:ext uri="{9D8B030D-6E8A-4147-A177-3AD203B41FA5}">
                      <a16:colId xmlns:a16="http://schemas.microsoft.com/office/drawing/2014/main" val="3477709149"/>
                    </a:ext>
                  </a:extLst>
                </a:gridCol>
                <a:gridCol w="740248">
                  <a:extLst>
                    <a:ext uri="{9D8B030D-6E8A-4147-A177-3AD203B41FA5}">
                      <a16:colId xmlns:a16="http://schemas.microsoft.com/office/drawing/2014/main" val="2590297479"/>
                    </a:ext>
                  </a:extLst>
                </a:gridCol>
                <a:gridCol w="740248">
                  <a:extLst>
                    <a:ext uri="{9D8B030D-6E8A-4147-A177-3AD203B41FA5}">
                      <a16:colId xmlns:a16="http://schemas.microsoft.com/office/drawing/2014/main" val="1576553041"/>
                    </a:ext>
                  </a:extLst>
                </a:gridCol>
                <a:gridCol w="740248">
                  <a:extLst>
                    <a:ext uri="{9D8B030D-6E8A-4147-A177-3AD203B41FA5}">
                      <a16:colId xmlns:a16="http://schemas.microsoft.com/office/drawing/2014/main" val="3584978225"/>
                    </a:ext>
                  </a:extLst>
                </a:gridCol>
                <a:gridCol w="740248">
                  <a:extLst>
                    <a:ext uri="{9D8B030D-6E8A-4147-A177-3AD203B41FA5}">
                      <a16:colId xmlns:a16="http://schemas.microsoft.com/office/drawing/2014/main" val="2501080435"/>
                    </a:ext>
                  </a:extLst>
                </a:gridCol>
                <a:gridCol w="740248">
                  <a:extLst>
                    <a:ext uri="{9D8B030D-6E8A-4147-A177-3AD203B41FA5}">
                      <a16:colId xmlns:a16="http://schemas.microsoft.com/office/drawing/2014/main" val="657870545"/>
                    </a:ext>
                  </a:extLst>
                </a:gridCol>
                <a:gridCol w="740248">
                  <a:extLst>
                    <a:ext uri="{9D8B030D-6E8A-4147-A177-3AD203B41FA5}">
                      <a16:colId xmlns:a16="http://schemas.microsoft.com/office/drawing/2014/main" val="3353271695"/>
                    </a:ext>
                  </a:extLst>
                </a:gridCol>
                <a:gridCol w="740248">
                  <a:extLst>
                    <a:ext uri="{9D8B030D-6E8A-4147-A177-3AD203B41FA5}">
                      <a16:colId xmlns:a16="http://schemas.microsoft.com/office/drawing/2014/main" val="4034200092"/>
                    </a:ext>
                  </a:extLst>
                </a:gridCol>
                <a:gridCol w="740248">
                  <a:extLst>
                    <a:ext uri="{9D8B030D-6E8A-4147-A177-3AD203B41FA5}">
                      <a16:colId xmlns:a16="http://schemas.microsoft.com/office/drawing/2014/main" val="2184209844"/>
                    </a:ext>
                  </a:extLst>
                </a:gridCol>
                <a:gridCol w="1372544">
                  <a:extLst>
                    <a:ext uri="{9D8B030D-6E8A-4147-A177-3AD203B41FA5}">
                      <a16:colId xmlns:a16="http://schemas.microsoft.com/office/drawing/2014/main" val="1866075573"/>
                    </a:ext>
                  </a:extLst>
                </a:gridCol>
                <a:gridCol w="740248">
                  <a:extLst>
                    <a:ext uri="{9D8B030D-6E8A-4147-A177-3AD203B41FA5}">
                      <a16:colId xmlns:a16="http://schemas.microsoft.com/office/drawing/2014/main" val="260504941"/>
                    </a:ext>
                  </a:extLst>
                </a:gridCol>
                <a:gridCol w="740248">
                  <a:extLst>
                    <a:ext uri="{9D8B030D-6E8A-4147-A177-3AD203B41FA5}">
                      <a16:colId xmlns:a16="http://schemas.microsoft.com/office/drawing/2014/main" val="915148521"/>
                    </a:ext>
                  </a:extLst>
                </a:gridCol>
              </a:tblGrid>
              <a:tr h="347649">
                <a:tc>
                  <a:txBody>
                    <a:bodyPr/>
                    <a:lstStyle/>
                    <a:p>
                      <a:pPr algn="ctr" fontAlgn="b"/>
                      <a:r>
                        <a:rPr lang="sr-Cyrl-RS" sz="1600" u="none" strike="noStrike" dirty="0">
                          <a:effectLst/>
                        </a:rPr>
                        <a:t>7. питање</a:t>
                      </a:r>
                      <a:endParaRPr lang="sr-Cyrl-R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V</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47</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VI</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55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VII</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49</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VIII</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69</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7. питање</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sr-Cyrl-RS" sz="1600" u="none" strike="noStrike">
                          <a:effectLst/>
                        </a:rPr>
                        <a:t>укупно</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a:effectLst/>
                        </a:rPr>
                        <a:t>220</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2523280592"/>
                  </a:ext>
                </a:extLst>
              </a:tr>
              <a:tr h="347649">
                <a:tc>
                  <a:txBody>
                    <a:bodyPr/>
                    <a:lstStyle/>
                    <a:p>
                      <a:pPr algn="ctr" fontAlgn="b"/>
                      <a:r>
                        <a:rPr lang="sr-Cyrl-RS" sz="1600" u="none" strike="noStrike">
                          <a:effectLst/>
                        </a:rPr>
                        <a:t>пол</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м</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ж</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м</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ж</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м</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ж</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м</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ж</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пол</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м</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ж</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4286026176"/>
                  </a:ext>
                </a:extLst>
              </a:tr>
              <a:tr h="347649">
                <a:tc>
                  <a:txBody>
                    <a:bodyPr/>
                    <a:lstStyle/>
                    <a:p>
                      <a:pPr algn="ctr" fontAlgn="b"/>
                      <a:r>
                        <a:rPr lang="sr-Cyrl-RS" sz="1600" u="none" strike="noStrike" dirty="0">
                          <a:effectLst/>
                        </a:rPr>
                        <a:t>мање од</a:t>
                      </a:r>
                      <a:r>
                        <a:rPr lang="en-US" sz="1600" u="none" strike="noStrike" dirty="0">
                          <a:effectLst/>
                        </a:rPr>
                        <a:t>d 15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13</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3</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6</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6</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4</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мање од</a:t>
                      </a:r>
                      <a:r>
                        <a:rPr lang="en-US" sz="1600" u="none" strike="noStrike">
                          <a:effectLst/>
                        </a:rPr>
                        <a:t>d 15</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12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24</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1306730511"/>
                  </a:ext>
                </a:extLst>
              </a:tr>
              <a:tr h="347649">
                <a:tc>
                  <a:txBody>
                    <a:bodyPr/>
                    <a:lstStyle/>
                    <a:p>
                      <a:pPr algn="ctr" fontAlgn="b"/>
                      <a:r>
                        <a:rPr lang="sr-Cyrl-RS" sz="1600" u="none" strike="noStrike" dirty="0">
                          <a:effectLst/>
                        </a:rPr>
                        <a:t>од 16 до 20</a:t>
                      </a:r>
                      <a:endParaRPr lang="sr-Cyrl-R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8</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5</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5</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7</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3</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7</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6</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од 16 до 20</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23</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20</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4082019774"/>
                  </a:ext>
                </a:extLst>
              </a:tr>
              <a:tr h="347649">
                <a:tc>
                  <a:txBody>
                    <a:bodyPr/>
                    <a:lstStyle/>
                    <a:p>
                      <a:pPr algn="ctr" fontAlgn="b"/>
                      <a:r>
                        <a:rPr lang="sr-Cyrl-RS" sz="1600" u="none" strike="noStrike">
                          <a:effectLst/>
                        </a:rPr>
                        <a:t>од 21 до 25</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3</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4</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1</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9</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12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од 21 до 25</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16</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19</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3959597705"/>
                  </a:ext>
                </a:extLst>
              </a:tr>
              <a:tr h="347649">
                <a:tc>
                  <a:txBody>
                    <a:bodyPr/>
                    <a:lstStyle/>
                    <a:p>
                      <a:pPr algn="ctr" fontAlgn="b"/>
                      <a:r>
                        <a:rPr lang="sr-Cyrl-RS" sz="1600" u="none" strike="noStrike">
                          <a:effectLst/>
                        </a:rPr>
                        <a:t>од 26 до 30</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5</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7</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6</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3</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7</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6</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од 26 до 30</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16</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21</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4237598760"/>
                  </a:ext>
                </a:extLst>
              </a:tr>
              <a:tr h="347649">
                <a:tc>
                  <a:txBody>
                    <a:bodyPr/>
                    <a:lstStyle/>
                    <a:p>
                      <a:pPr algn="ctr" fontAlgn="b"/>
                      <a:r>
                        <a:rPr lang="sr-Cyrl-RS" sz="1600" u="none" strike="noStrike">
                          <a:effectLst/>
                        </a:rPr>
                        <a:t>од 31 до 32</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 </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4</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3</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4</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3</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од 31 до 32</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9</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9</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3039952191"/>
                  </a:ext>
                </a:extLst>
              </a:tr>
              <a:tr h="347649">
                <a:tc>
                  <a:txBody>
                    <a:bodyPr/>
                    <a:lstStyle/>
                    <a:p>
                      <a:pPr algn="ctr" fontAlgn="b"/>
                      <a:r>
                        <a:rPr lang="sr-Cyrl-RS" sz="1600" u="none" strike="noStrike">
                          <a:effectLst/>
                        </a:rPr>
                        <a:t>од 33 до 35</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 </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1</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3</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1</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 </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 </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1</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dirty="0">
                          <a:effectLst/>
                        </a:rPr>
                        <a:t>од 33 до 35</a:t>
                      </a:r>
                      <a:endParaRPr lang="sr-Cyrl-R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2</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4</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2039270654"/>
                  </a:ext>
                </a:extLst>
              </a:tr>
              <a:tr h="347649">
                <a:tc>
                  <a:txBody>
                    <a:bodyPr/>
                    <a:lstStyle/>
                    <a:p>
                      <a:pPr algn="ctr" fontAlgn="b"/>
                      <a:r>
                        <a:rPr lang="sr-Cyrl-RS" sz="1600" u="none" strike="noStrike">
                          <a:effectLst/>
                        </a:rPr>
                        <a:t>више од 35</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6</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7</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3</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4</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13</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9</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више од 35</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21</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24</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3329316526"/>
                  </a:ext>
                </a:extLst>
              </a:tr>
              <a:tr h="347649">
                <a:tc>
                  <a:txBody>
                    <a:bodyPr/>
                    <a:lstStyle/>
                    <a:p>
                      <a:pPr algn="ctr" fontAlgn="b"/>
                      <a:r>
                        <a:rPr lang="sr-Cyrl-RS" sz="1600" u="none" strike="noStrike">
                          <a:effectLst/>
                        </a:rPr>
                        <a:t>укупно</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16</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31</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23</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32</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25</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24</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a:effectLst/>
                        </a:rPr>
                        <a:t>35</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r" fontAlgn="b"/>
                      <a:r>
                        <a:rPr lang="en-US" sz="1600" u="none" strike="noStrike">
                          <a:effectLst/>
                        </a:rPr>
                        <a:t>34</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sr-Cyrl-RS" sz="1600" u="none" strike="noStrike">
                          <a:effectLst/>
                        </a:rPr>
                        <a:t>укупно</a:t>
                      </a:r>
                      <a:endParaRPr lang="sr-Cyrl-R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a:effectLst/>
                        </a:rPr>
                        <a:t>99</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ctr" fontAlgn="b"/>
                      <a:r>
                        <a:rPr lang="en-US" sz="1600" u="none" strike="noStrike" dirty="0">
                          <a:effectLst/>
                        </a:rPr>
                        <a:t>121</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extLst>
                  <a:ext uri="{0D108BD9-81ED-4DB2-BD59-A6C34878D82A}">
                    <a16:rowId xmlns:a16="http://schemas.microsoft.com/office/drawing/2014/main" val="410902456"/>
                  </a:ext>
                </a:extLst>
              </a:tr>
            </a:tbl>
          </a:graphicData>
        </a:graphic>
      </p:graphicFrame>
    </p:spTree>
    <p:extLst>
      <p:ext uri="{BB962C8B-B14F-4D97-AF65-F5344CB8AC3E}">
        <p14:creationId xmlns:p14="http://schemas.microsoft.com/office/powerpoint/2010/main" val="1589964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4B92DEB-8331-4094-B948-E838632E7593}"/>
              </a:ext>
            </a:extLst>
          </p:cNvPr>
          <p:cNvSpPr txBox="1">
            <a:spLocks noGrp="1"/>
          </p:cNvSpPr>
          <p:nvPr>
            <p:ph type="title"/>
          </p:nvPr>
        </p:nvSpPr>
        <p:spPr/>
        <p:txBody>
          <a:bodyPr>
            <a:noAutofit/>
          </a:bodyPr>
          <a:lstStyle/>
          <a:p>
            <a:pPr lvl="0"/>
            <a:r>
              <a:rPr lang="sr-Cyrl-RS" sz="1800" dirty="0">
                <a:solidFill>
                  <a:schemeClr val="tx1"/>
                </a:solidFill>
                <a:latin typeface="Arial" pitchFamily="34"/>
                <a:cs typeface="Arial" pitchFamily="34"/>
              </a:rPr>
              <a:t>7. </a:t>
            </a:r>
            <a:r>
              <a:rPr lang="en-US" sz="1800" dirty="0" err="1">
                <a:solidFill>
                  <a:schemeClr val="tx1"/>
                </a:solidFill>
                <a:latin typeface="Arial" pitchFamily="34"/>
                <a:cs typeface="Arial" pitchFamily="34"/>
              </a:rPr>
              <a:t>Више</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од</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половине</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ученика</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је</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при</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процени</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броја</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степеника</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узело</a:t>
            </a:r>
            <a:r>
              <a:rPr lang="en-US" sz="1800" dirty="0">
                <a:solidFill>
                  <a:schemeClr val="tx1"/>
                </a:solidFill>
                <a:latin typeface="Arial" pitchFamily="34"/>
                <a:cs typeface="Arial" pitchFamily="34"/>
              </a:rPr>
              <a:t> у </a:t>
            </a:r>
            <a:r>
              <a:rPr lang="en-US" sz="1800" dirty="0" err="1">
                <a:solidFill>
                  <a:schemeClr val="tx1"/>
                </a:solidFill>
                <a:latin typeface="Arial" pitchFamily="34"/>
                <a:cs typeface="Arial" pitchFamily="34"/>
              </a:rPr>
              <a:t>обзир</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само</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први</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део</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степеништа</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Њихово</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опажање</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показало</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је</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да</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недовољно</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користе</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перцептивне</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способности</a:t>
            </a:r>
            <a:r>
              <a:rPr lang="en-US" sz="1800" dirty="0">
                <a:solidFill>
                  <a:schemeClr val="tx1"/>
                </a:solidFill>
                <a:latin typeface="Arial" pitchFamily="34"/>
                <a:cs typeface="Arial" pitchFamily="34"/>
              </a:rPr>
              <a:t> у </a:t>
            </a:r>
            <a:r>
              <a:rPr lang="en-US" sz="1800" dirty="0" err="1">
                <a:solidFill>
                  <a:schemeClr val="tx1"/>
                </a:solidFill>
                <a:latin typeface="Arial" pitchFamily="34"/>
                <a:cs typeface="Arial" pitchFamily="34"/>
              </a:rPr>
              <a:t>свакодневном</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животу</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као</a:t>
            </a:r>
            <a:r>
              <a:rPr lang="en-US" sz="1800" dirty="0">
                <a:solidFill>
                  <a:schemeClr val="tx1"/>
                </a:solidFill>
                <a:latin typeface="Arial" pitchFamily="34"/>
                <a:cs typeface="Arial" pitchFamily="34"/>
              </a:rPr>
              <a:t> и </a:t>
            </a:r>
            <a:r>
              <a:rPr lang="en-US" sz="1800" dirty="0" err="1">
                <a:solidFill>
                  <a:schemeClr val="tx1"/>
                </a:solidFill>
                <a:latin typeface="Arial" pitchFamily="34"/>
                <a:cs typeface="Arial" pitchFamily="34"/>
              </a:rPr>
              <a:t>логичке</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операције</a:t>
            </a:r>
            <a:r>
              <a:rPr lang="en-US" sz="1800" dirty="0">
                <a:solidFill>
                  <a:schemeClr val="tx1"/>
                </a:solidFill>
                <a:latin typeface="Arial" pitchFamily="34"/>
                <a:cs typeface="Arial" pitchFamily="34"/>
              </a:rPr>
              <a:t>. </a:t>
            </a:r>
            <a:r>
              <a:rPr lang="sr-Cyrl-RS" sz="1800" dirty="0">
                <a:solidFill>
                  <a:schemeClr val="tx1"/>
                </a:solidFill>
                <a:latin typeface="Arial" pitchFamily="34"/>
                <a:cs typeface="Arial" pitchFamily="34"/>
              </a:rPr>
              <a:t>Тачан одговор 31+31=62</a:t>
            </a:r>
            <a:br>
              <a:rPr lang="en-US" sz="1800" dirty="0">
                <a:solidFill>
                  <a:schemeClr val="tx1"/>
                </a:solidFill>
                <a:latin typeface="Arial" pitchFamily="34"/>
                <a:cs typeface="Arial" pitchFamily="34"/>
              </a:rPr>
            </a:br>
            <a:r>
              <a:rPr lang="en-US" sz="1800" dirty="0">
                <a:solidFill>
                  <a:schemeClr val="tx1"/>
                </a:solidFill>
                <a:latin typeface="Arial" pitchFamily="34"/>
                <a:cs typeface="Arial" pitchFamily="34"/>
              </a:rPr>
              <a:t>20.5% </a:t>
            </a:r>
            <a:r>
              <a:rPr lang="en-US" sz="1800" dirty="0" err="1">
                <a:solidFill>
                  <a:schemeClr val="tx1"/>
                </a:solidFill>
                <a:latin typeface="Arial" pitchFamily="34"/>
                <a:cs typeface="Arial" pitchFamily="34"/>
              </a:rPr>
              <a:t>процењује</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тачно</a:t>
            </a:r>
            <a:br>
              <a:rPr lang="en-US" sz="1800" dirty="0">
                <a:solidFill>
                  <a:schemeClr val="tx1"/>
                </a:solidFill>
                <a:latin typeface="Arial" pitchFamily="34"/>
                <a:cs typeface="Arial" pitchFamily="34"/>
              </a:rPr>
            </a:br>
            <a:r>
              <a:rPr lang="en-US" sz="1800" dirty="0">
                <a:solidFill>
                  <a:schemeClr val="tx1"/>
                </a:solidFill>
                <a:latin typeface="Arial" pitchFamily="34"/>
                <a:cs typeface="Arial" pitchFamily="34"/>
              </a:rPr>
              <a:t>68.6% </a:t>
            </a:r>
            <a:r>
              <a:rPr lang="en-US" sz="1800" dirty="0" err="1">
                <a:solidFill>
                  <a:schemeClr val="tx1"/>
                </a:solidFill>
                <a:latin typeface="Arial" pitchFamily="34"/>
                <a:cs typeface="Arial" pitchFamily="34"/>
              </a:rPr>
              <a:t>процењује</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на</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мање</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од</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половине</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тачног</a:t>
            </a:r>
            <a:r>
              <a:rPr lang="en-US" sz="1800" dirty="0">
                <a:solidFill>
                  <a:schemeClr val="tx1"/>
                </a:solidFill>
                <a:latin typeface="Arial" pitchFamily="34"/>
                <a:cs typeface="Arial" pitchFamily="34"/>
              </a:rPr>
              <a:t> </a:t>
            </a:r>
            <a:r>
              <a:rPr lang="en-US" sz="1800" dirty="0" err="1">
                <a:solidFill>
                  <a:schemeClr val="tx1"/>
                </a:solidFill>
                <a:latin typeface="Arial" pitchFamily="34"/>
                <a:cs typeface="Arial" pitchFamily="34"/>
              </a:rPr>
              <a:t>броја</a:t>
            </a:r>
            <a:br>
              <a:rPr lang="en-US" sz="1800" dirty="0">
                <a:solidFill>
                  <a:schemeClr val="tx1"/>
                </a:solidFill>
                <a:latin typeface="Arial" pitchFamily="34"/>
                <a:cs typeface="Arial" pitchFamily="34"/>
              </a:rPr>
            </a:br>
            <a:endParaRPr lang="en-US" sz="1800" dirty="0">
              <a:solidFill>
                <a:schemeClr val="tx1"/>
              </a:solidFill>
              <a:latin typeface="Arial" pitchFamily="34"/>
              <a:cs typeface="Arial" pitchFamily="34"/>
            </a:endParaRPr>
          </a:p>
        </p:txBody>
      </p:sp>
      <p:graphicFrame>
        <p:nvGraphicFramePr>
          <p:cNvPr id="5" name="Chart 4"/>
          <p:cNvGraphicFramePr>
            <a:graphicFrameLocks/>
          </p:cNvGraphicFramePr>
          <p:nvPr>
            <p:extLst>
              <p:ext uri="{D42A27DB-BD31-4B8C-83A1-F6EECF244321}">
                <p14:modId xmlns:p14="http://schemas.microsoft.com/office/powerpoint/2010/main" val="4091353219"/>
              </p:ext>
            </p:extLst>
          </p:nvPr>
        </p:nvGraphicFramePr>
        <p:xfrm>
          <a:off x="926123" y="2467707"/>
          <a:ext cx="8534400" cy="41089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34707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4497B-697B-43A2-B0F9-36B3576B1089}"/>
              </a:ext>
            </a:extLst>
          </p:cNvPr>
          <p:cNvSpPr>
            <a:spLocks noGrp="1"/>
          </p:cNvSpPr>
          <p:nvPr>
            <p:ph type="title"/>
          </p:nvPr>
        </p:nvSpPr>
        <p:spPr/>
        <p:txBody>
          <a:bodyPr/>
          <a:lstStyle/>
          <a:p>
            <a:r>
              <a:rPr lang="sr-Cyrl-RS" dirty="0"/>
              <a:t>Закључак-евалуација</a:t>
            </a:r>
            <a:endParaRPr lang="en-US" dirty="0"/>
          </a:p>
        </p:txBody>
      </p:sp>
      <p:sp>
        <p:nvSpPr>
          <p:cNvPr id="4" name="Content Placeholder 2">
            <a:extLst>
              <a:ext uri="{FF2B5EF4-FFF2-40B4-BE49-F238E27FC236}">
                <a16:creationId xmlns:a16="http://schemas.microsoft.com/office/drawing/2014/main" id="{B2CCA5E4-22E4-4FBD-99E0-1075EEB55D41}"/>
              </a:ext>
            </a:extLst>
          </p:cNvPr>
          <p:cNvSpPr txBox="1">
            <a:spLocks noGrp="1"/>
          </p:cNvSpPr>
          <p:nvPr>
            <p:ph idx="1"/>
          </p:nvPr>
        </p:nvSpPr>
        <p:spPr/>
        <p:txBody>
          <a:bodyPr>
            <a:normAutofit fontScale="92500" lnSpcReduction="10000"/>
          </a:bodyPr>
          <a:lstStyle/>
          <a:p>
            <a:pPr lvl="0">
              <a:spcBef>
                <a:spcPts val="1000"/>
              </a:spcBef>
              <a:spcAft>
                <a:spcPts val="0"/>
              </a:spcAft>
              <a:buClr>
                <a:srgbClr val="5FCBEF"/>
              </a:buClr>
              <a:buSzPct val="80000"/>
              <a:buFont typeface="Wingdings 3"/>
              <a:buChar char=""/>
            </a:pPr>
            <a:r>
              <a:rPr lang="en-US" dirty="0" err="1"/>
              <a:t>Пројекат</a:t>
            </a:r>
            <a:r>
              <a:rPr lang="en-US" dirty="0"/>
              <a:t> </a:t>
            </a:r>
            <a:r>
              <a:rPr lang="en-US" dirty="0" err="1"/>
              <a:t>истраживачког</a:t>
            </a:r>
            <a:r>
              <a:rPr lang="en-US" dirty="0"/>
              <a:t> </a:t>
            </a:r>
            <a:r>
              <a:rPr lang="en-US" dirty="0" err="1"/>
              <a:t>типа</a:t>
            </a:r>
            <a:r>
              <a:rPr lang="en-US" dirty="0"/>
              <a:t> </a:t>
            </a:r>
            <a:r>
              <a:rPr lang="en-US" dirty="0" err="1"/>
              <a:t>изведен</a:t>
            </a:r>
            <a:r>
              <a:rPr lang="en-US" dirty="0"/>
              <a:t> </a:t>
            </a:r>
            <a:r>
              <a:rPr lang="en-US" dirty="0" err="1"/>
              <a:t>је</a:t>
            </a:r>
            <a:r>
              <a:rPr lang="en-US" dirty="0"/>
              <a:t> </a:t>
            </a:r>
            <a:r>
              <a:rPr lang="en-US" dirty="0" err="1"/>
              <a:t>након</a:t>
            </a:r>
            <a:r>
              <a:rPr lang="en-US" dirty="0"/>
              <a:t> </a:t>
            </a:r>
            <a:r>
              <a:rPr lang="en-US" dirty="0" err="1"/>
              <a:t>закључивања</a:t>
            </a:r>
            <a:r>
              <a:rPr lang="en-US" dirty="0"/>
              <a:t> </a:t>
            </a:r>
            <a:r>
              <a:rPr lang="en-US" dirty="0" err="1"/>
              <a:t>оцена</a:t>
            </a:r>
            <a:r>
              <a:rPr lang="en-US" dirty="0"/>
              <a:t> </a:t>
            </a:r>
            <a:r>
              <a:rPr lang="en-US" dirty="0" err="1"/>
              <a:t>на</a:t>
            </a:r>
            <a:r>
              <a:rPr lang="en-US" dirty="0"/>
              <a:t> </a:t>
            </a:r>
            <a:r>
              <a:rPr lang="en-US" dirty="0" err="1"/>
              <a:t>крају</a:t>
            </a:r>
            <a:r>
              <a:rPr lang="en-US" dirty="0"/>
              <a:t> </a:t>
            </a:r>
            <a:r>
              <a:rPr lang="en-US" dirty="0" err="1"/>
              <a:t>првог</a:t>
            </a:r>
            <a:r>
              <a:rPr lang="en-US" dirty="0"/>
              <a:t> </a:t>
            </a:r>
            <a:r>
              <a:rPr lang="en-US" dirty="0" err="1"/>
              <a:t>полугодишта</a:t>
            </a:r>
            <a:r>
              <a:rPr lang="en-US" dirty="0"/>
              <a:t>  у </a:t>
            </a:r>
            <a:r>
              <a:rPr lang="en-US" dirty="0" err="1"/>
              <a:t>седмом</a:t>
            </a:r>
            <a:r>
              <a:rPr lang="en-US" dirty="0"/>
              <a:t> и </a:t>
            </a:r>
            <a:r>
              <a:rPr lang="en-US" dirty="0" err="1"/>
              <a:t>осмом</a:t>
            </a:r>
            <a:r>
              <a:rPr lang="en-US" dirty="0"/>
              <a:t> </a:t>
            </a:r>
            <a:r>
              <a:rPr lang="en-US" dirty="0" err="1"/>
              <a:t>разреду</a:t>
            </a:r>
            <a:r>
              <a:rPr lang="en-US" dirty="0"/>
              <a:t>, </a:t>
            </a:r>
            <a:r>
              <a:rPr lang="en-US" dirty="0" err="1"/>
              <a:t>када</a:t>
            </a:r>
            <a:r>
              <a:rPr lang="en-US" dirty="0"/>
              <a:t> </a:t>
            </a:r>
            <a:r>
              <a:rPr lang="en-US" dirty="0" err="1"/>
              <a:t>обично</a:t>
            </a:r>
            <a:r>
              <a:rPr lang="en-US" dirty="0"/>
              <a:t> </a:t>
            </a:r>
            <a:r>
              <a:rPr lang="en-US" dirty="0" err="1"/>
              <a:t>дисциплина</a:t>
            </a:r>
            <a:r>
              <a:rPr lang="en-US" dirty="0"/>
              <a:t> и </a:t>
            </a:r>
            <a:r>
              <a:rPr lang="en-US" dirty="0" err="1"/>
              <a:t>пажња</a:t>
            </a:r>
            <a:r>
              <a:rPr lang="en-US" dirty="0"/>
              <a:t> </a:t>
            </a:r>
            <a:r>
              <a:rPr lang="en-US" dirty="0" err="1"/>
              <a:t>на</a:t>
            </a:r>
            <a:r>
              <a:rPr lang="en-US" dirty="0"/>
              <a:t> </a:t>
            </a:r>
            <a:r>
              <a:rPr lang="en-US" dirty="0" err="1"/>
              <a:t>часовима</a:t>
            </a:r>
            <a:r>
              <a:rPr lang="en-US" dirty="0"/>
              <a:t> </a:t>
            </a:r>
            <a:r>
              <a:rPr lang="en-US" dirty="0" err="1"/>
              <a:t>попусте</a:t>
            </a:r>
            <a:r>
              <a:rPr lang="en-US" dirty="0"/>
              <a:t> </a:t>
            </a:r>
            <a:r>
              <a:rPr lang="en-US" dirty="0" err="1"/>
              <a:t>тако</a:t>
            </a:r>
            <a:r>
              <a:rPr lang="en-US" dirty="0"/>
              <a:t> </a:t>
            </a:r>
            <a:r>
              <a:rPr lang="en-US" dirty="0" err="1"/>
              <a:t>да</a:t>
            </a:r>
            <a:r>
              <a:rPr lang="en-US" dirty="0"/>
              <a:t> </a:t>
            </a:r>
            <a:r>
              <a:rPr lang="en-US" dirty="0" err="1"/>
              <a:t>је</a:t>
            </a:r>
            <a:r>
              <a:rPr lang="en-US" dirty="0"/>
              <a:t> </a:t>
            </a:r>
            <a:r>
              <a:rPr lang="en-US" dirty="0" err="1"/>
              <a:t>много</a:t>
            </a:r>
            <a:r>
              <a:rPr lang="en-US" dirty="0"/>
              <a:t> </a:t>
            </a:r>
            <a:r>
              <a:rPr lang="en-US" dirty="0" err="1"/>
              <a:t>теже</a:t>
            </a:r>
            <a:r>
              <a:rPr lang="en-US" dirty="0"/>
              <a:t> </a:t>
            </a:r>
            <a:r>
              <a:rPr lang="en-US" dirty="0" err="1"/>
              <a:t>задржати</a:t>
            </a:r>
            <a:r>
              <a:rPr lang="en-US" dirty="0"/>
              <a:t> </a:t>
            </a:r>
            <a:r>
              <a:rPr lang="en-US" dirty="0" err="1"/>
              <a:t>пажњу</a:t>
            </a:r>
            <a:r>
              <a:rPr lang="en-US" dirty="0"/>
              <a:t> </a:t>
            </a:r>
            <a:r>
              <a:rPr lang="en-US" dirty="0" err="1"/>
              <a:t>ученицима</a:t>
            </a:r>
            <a:r>
              <a:rPr lang="en-US" dirty="0"/>
              <a:t>.</a:t>
            </a:r>
          </a:p>
          <a:p>
            <a:pPr lvl="0">
              <a:spcBef>
                <a:spcPts val="1000"/>
              </a:spcBef>
              <a:spcAft>
                <a:spcPts val="0"/>
              </a:spcAft>
              <a:buClr>
                <a:srgbClr val="5FCBEF"/>
              </a:buClr>
              <a:buSzPct val="80000"/>
              <a:buFont typeface="Wingdings 3"/>
              <a:buChar char=""/>
            </a:pPr>
            <a:r>
              <a:rPr lang="en-US" dirty="0" err="1"/>
              <a:t>Ученици</a:t>
            </a:r>
            <a:r>
              <a:rPr lang="en-US" dirty="0"/>
              <a:t> </a:t>
            </a:r>
            <a:r>
              <a:rPr lang="en-US" dirty="0" err="1"/>
              <a:t>су</a:t>
            </a:r>
            <a:r>
              <a:rPr lang="en-US" dirty="0"/>
              <a:t> у </a:t>
            </a:r>
            <a:r>
              <a:rPr lang="en-US" dirty="0" err="1"/>
              <a:t>великом</a:t>
            </a:r>
            <a:r>
              <a:rPr lang="en-US" dirty="0"/>
              <a:t> </a:t>
            </a:r>
            <a:r>
              <a:rPr lang="en-US" dirty="0" err="1"/>
              <a:t>броју</a:t>
            </a:r>
            <a:r>
              <a:rPr lang="en-US" dirty="0"/>
              <a:t> </a:t>
            </a:r>
            <a:r>
              <a:rPr lang="en-US" dirty="0" err="1"/>
              <a:t>били</a:t>
            </a:r>
            <a:r>
              <a:rPr lang="en-US" dirty="0"/>
              <a:t> </a:t>
            </a:r>
            <a:r>
              <a:rPr lang="en-US" dirty="0" err="1"/>
              <a:t>заинтересовани</a:t>
            </a:r>
            <a:r>
              <a:rPr lang="en-US" dirty="0"/>
              <a:t> </a:t>
            </a:r>
            <a:r>
              <a:rPr lang="en-US" dirty="0" err="1"/>
              <a:t>да</a:t>
            </a:r>
            <a:r>
              <a:rPr lang="en-US" dirty="0"/>
              <a:t> </a:t>
            </a:r>
            <a:r>
              <a:rPr lang="en-US" dirty="0" err="1"/>
              <a:t>попуне</a:t>
            </a:r>
            <a:r>
              <a:rPr lang="en-US" dirty="0"/>
              <a:t> </a:t>
            </a:r>
            <a:r>
              <a:rPr lang="en-US" dirty="0" err="1"/>
              <a:t>анкету</a:t>
            </a:r>
            <a:r>
              <a:rPr lang="en-US" dirty="0"/>
              <a:t>, </a:t>
            </a:r>
            <a:r>
              <a:rPr lang="en-US" dirty="0" err="1"/>
              <a:t>али</a:t>
            </a:r>
            <a:r>
              <a:rPr lang="en-US" dirty="0"/>
              <a:t> и  </a:t>
            </a:r>
            <a:r>
              <a:rPr lang="en-US" dirty="0" err="1"/>
              <a:t>да</a:t>
            </a:r>
            <a:r>
              <a:rPr lang="en-US" dirty="0"/>
              <a:t> </a:t>
            </a:r>
            <a:r>
              <a:rPr lang="en-US" dirty="0" err="1"/>
              <a:t>након</a:t>
            </a:r>
            <a:r>
              <a:rPr lang="en-US" dirty="0"/>
              <a:t> </a:t>
            </a:r>
            <a:r>
              <a:rPr lang="en-US" dirty="0" err="1"/>
              <a:t>часа</a:t>
            </a:r>
            <a:r>
              <a:rPr lang="en-US" dirty="0"/>
              <a:t> </a:t>
            </a:r>
            <a:r>
              <a:rPr lang="en-US" dirty="0" err="1"/>
              <a:t>провере</a:t>
            </a:r>
            <a:r>
              <a:rPr lang="en-US" dirty="0"/>
              <a:t> </a:t>
            </a:r>
            <a:r>
              <a:rPr lang="en-US" dirty="0" err="1"/>
              <a:t>колико</a:t>
            </a:r>
            <a:r>
              <a:rPr lang="en-US" dirty="0"/>
              <a:t> </a:t>
            </a:r>
            <a:r>
              <a:rPr lang="en-US" dirty="0" err="1"/>
              <a:t>су</a:t>
            </a:r>
            <a:r>
              <a:rPr lang="en-US" dirty="0"/>
              <a:t> </a:t>
            </a:r>
            <a:r>
              <a:rPr lang="en-US" dirty="0" err="1"/>
              <a:t>били</a:t>
            </a:r>
            <a:r>
              <a:rPr lang="en-US" dirty="0"/>
              <a:t> у </a:t>
            </a:r>
            <a:r>
              <a:rPr lang="en-US" dirty="0" err="1"/>
              <a:t>стању</a:t>
            </a:r>
            <a:r>
              <a:rPr lang="en-US" dirty="0"/>
              <a:t> </a:t>
            </a:r>
            <a:r>
              <a:rPr lang="en-US" dirty="0" err="1"/>
              <a:t>да</a:t>
            </a:r>
            <a:r>
              <a:rPr lang="en-US" dirty="0"/>
              <a:t> </a:t>
            </a:r>
            <a:r>
              <a:rPr lang="en-US" dirty="0" err="1"/>
              <a:t>изврше</a:t>
            </a:r>
            <a:r>
              <a:rPr lang="en-US" dirty="0"/>
              <a:t> </a:t>
            </a:r>
            <a:r>
              <a:rPr lang="en-US" dirty="0" err="1"/>
              <a:t>тачне</a:t>
            </a:r>
            <a:r>
              <a:rPr lang="en-US" dirty="0"/>
              <a:t> </a:t>
            </a:r>
            <a:r>
              <a:rPr lang="en-US" dirty="0" err="1"/>
              <a:t>процене</a:t>
            </a:r>
            <a:r>
              <a:rPr lang="en-US" dirty="0"/>
              <a:t>. </a:t>
            </a:r>
            <a:r>
              <a:rPr lang="en-US" dirty="0" err="1"/>
              <a:t>Мали</a:t>
            </a:r>
            <a:r>
              <a:rPr lang="en-US" dirty="0"/>
              <a:t> </a:t>
            </a:r>
            <a:r>
              <a:rPr lang="en-US" dirty="0" err="1"/>
              <a:t>број</a:t>
            </a:r>
            <a:r>
              <a:rPr lang="en-US" dirty="0"/>
              <a:t> </a:t>
            </a:r>
            <a:r>
              <a:rPr lang="en-US" dirty="0" err="1"/>
              <a:t>ученика</a:t>
            </a:r>
            <a:r>
              <a:rPr lang="en-US" dirty="0"/>
              <a:t> </a:t>
            </a:r>
            <a:r>
              <a:rPr lang="en-US" dirty="0" err="1"/>
              <a:t>је</a:t>
            </a:r>
            <a:r>
              <a:rPr lang="en-US" dirty="0"/>
              <a:t> </a:t>
            </a:r>
            <a:r>
              <a:rPr lang="en-US" dirty="0" err="1"/>
              <a:t>писао</a:t>
            </a:r>
            <a:r>
              <a:rPr lang="en-US" dirty="0"/>
              <a:t> </a:t>
            </a:r>
            <a:r>
              <a:rPr lang="en-US" dirty="0" err="1"/>
              <a:t>шаљиве</a:t>
            </a:r>
            <a:r>
              <a:rPr lang="en-US" dirty="0"/>
              <a:t> </a:t>
            </a:r>
            <a:r>
              <a:rPr lang="en-US" dirty="0" err="1"/>
              <a:t>или</a:t>
            </a:r>
            <a:r>
              <a:rPr lang="en-US" dirty="0"/>
              <a:t> </a:t>
            </a:r>
            <a:r>
              <a:rPr lang="en-US" dirty="0" err="1"/>
              <a:t>потпуно</a:t>
            </a:r>
            <a:r>
              <a:rPr lang="en-US" dirty="0"/>
              <a:t> </a:t>
            </a:r>
            <a:r>
              <a:rPr lang="en-US" dirty="0" err="1"/>
              <a:t>неприкладне</a:t>
            </a:r>
            <a:r>
              <a:rPr lang="en-US" dirty="0"/>
              <a:t> </a:t>
            </a:r>
            <a:r>
              <a:rPr lang="en-US" dirty="0" err="1"/>
              <a:t>одговоре</a:t>
            </a:r>
            <a:r>
              <a:rPr lang="en-US" dirty="0"/>
              <a:t>. </a:t>
            </a:r>
            <a:r>
              <a:rPr lang="en-US" dirty="0" err="1"/>
              <a:t>Ученици</a:t>
            </a:r>
            <a:r>
              <a:rPr lang="en-US" dirty="0"/>
              <a:t> </a:t>
            </a:r>
            <a:r>
              <a:rPr lang="en-US" dirty="0" err="1"/>
              <a:t>су</a:t>
            </a:r>
            <a:r>
              <a:rPr lang="en-US" dirty="0"/>
              <a:t> </a:t>
            </a:r>
            <a:r>
              <a:rPr lang="en-US" dirty="0" err="1"/>
              <a:t>се</a:t>
            </a:r>
            <a:r>
              <a:rPr lang="en-US" dirty="0"/>
              <a:t> </a:t>
            </a:r>
            <a:r>
              <a:rPr lang="en-US" dirty="0" err="1"/>
              <a:t>на</a:t>
            </a:r>
            <a:r>
              <a:rPr lang="en-US" dirty="0"/>
              <a:t> </a:t>
            </a:r>
            <a:r>
              <a:rPr lang="en-US" dirty="0" err="1"/>
              <a:t>одморима</a:t>
            </a:r>
            <a:r>
              <a:rPr lang="en-US" dirty="0"/>
              <a:t> </a:t>
            </a:r>
            <a:r>
              <a:rPr lang="en-US" dirty="0" err="1"/>
              <a:t>бавили</a:t>
            </a:r>
            <a:r>
              <a:rPr lang="en-US" dirty="0"/>
              <a:t> </a:t>
            </a:r>
            <a:r>
              <a:rPr lang="en-US" dirty="0" err="1"/>
              <a:t>овом</a:t>
            </a:r>
            <a:r>
              <a:rPr lang="en-US" dirty="0"/>
              <a:t> </a:t>
            </a:r>
            <a:r>
              <a:rPr lang="en-US" dirty="0" err="1"/>
              <a:t>темом</a:t>
            </a:r>
            <a:r>
              <a:rPr lang="en-US" dirty="0"/>
              <a:t>, </a:t>
            </a:r>
            <a:r>
              <a:rPr lang="en-US" dirty="0" err="1"/>
              <a:t>уместо</a:t>
            </a:r>
            <a:r>
              <a:rPr lang="en-US" dirty="0"/>
              <a:t> </a:t>
            </a:r>
            <a:r>
              <a:rPr lang="en-US" dirty="0" err="1"/>
              <a:t>њихових</a:t>
            </a:r>
            <a:r>
              <a:rPr lang="en-US" dirty="0"/>
              <a:t> </a:t>
            </a:r>
            <a:r>
              <a:rPr lang="en-US" dirty="0" err="1"/>
              <a:t>уобичајених</a:t>
            </a:r>
            <a:r>
              <a:rPr lang="en-US" dirty="0"/>
              <a:t> </a:t>
            </a:r>
            <a:r>
              <a:rPr lang="en-US" dirty="0" err="1"/>
              <a:t>активности</a:t>
            </a:r>
            <a:r>
              <a:rPr lang="en-US" dirty="0"/>
              <a:t> – </a:t>
            </a:r>
            <a:r>
              <a:rPr lang="en-US" dirty="0" err="1"/>
              <a:t>игрице</a:t>
            </a:r>
            <a:r>
              <a:rPr lang="en-US" dirty="0"/>
              <a:t> </a:t>
            </a:r>
            <a:r>
              <a:rPr lang="en-US" dirty="0" err="1"/>
              <a:t>на</a:t>
            </a:r>
            <a:r>
              <a:rPr lang="en-US" dirty="0"/>
              <a:t> </a:t>
            </a:r>
            <a:r>
              <a:rPr lang="en-US" dirty="0" err="1"/>
              <a:t>телефону</a:t>
            </a:r>
            <a:r>
              <a:rPr lang="en-US" dirty="0"/>
              <a:t>, </a:t>
            </a:r>
            <a:r>
              <a:rPr lang="en-US" dirty="0" err="1"/>
              <a:t>друштвене</a:t>
            </a:r>
            <a:r>
              <a:rPr lang="en-US" dirty="0"/>
              <a:t> </a:t>
            </a:r>
            <a:r>
              <a:rPr lang="en-US" dirty="0" err="1"/>
              <a:t>мреже</a:t>
            </a:r>
            <a:r>
              <a:rPr lang="en-US" dirty="0"/>
              <a:t> и </a:t>
            </a:r>
            <a:r>
              <a:rPr lang="en-US" dirty="0" err="1"/>
              <a:t>слично</a:t>
            </a:r>
            <a:r>
              <a:rPr lang="en-US" dirty="0"/>
              <a:t>.</a:t>
            </a:r>
          </a:p>
          <a:p>
            <a:pPr lvl="0">
              <a:spcBef>
                <a:spcPts val="1000"/>
              </a:spcBef>
              <a:spcAft>
                <a:spcPts val="0"/>
              </a:spcAft>
              <a:buClr>
                <a:srgbClr val="5FCBEF"/>
              </a:buClr>
              <a:buSzPct val="80000"/>
              <a:buFont typeface="Wingdings 3"/>
              <a:buChar char=""/>
            </a:pPr>
            <a:r>
              <a:rPr lang="en-US" dirty="0" err="1"/>
              <a:t>Статистичка</a:t>
            </a:r>
            <a:r>
              <a:rPr lang="en-US" dirty="0"/>
              <a:t> </a:t>
            </a:r>
            <a:r>
              <a:rPr lang="en-US" dirty="0" err="1"/>
              <a:t>обрада</a:t>
            </a:r>
            <a:r>
              <a:rPr lang="en-US" dirty="0"/>
              <a:t> </a:t>
            </a:r>
            <a:r>
              <a:rPr lang="en-US" dirty="0" err="1"/>
              <a:t>података</a:t>
            </a:r>
            <a:r>
              <a:rPr lang="en-US" dirty="0"/>
              <a:t> </a:t>
            </a:r>
            <a:r>
              <a:rPr lang="en-US" dirty="0" err="1"/>
              <a:t>је</a:t>
            </a:r>
            <a:r>
              <a:rPr lang="en-US" dirty="0"/>
              <a:t> </a:t>
            </a:r>
            <a:r>
              <a:rPr lang="en-US" dirty="0" err="1"/>
              <a:t>следећа</a:t>
            </a:r>
            <a:r>
              <a:rPr lang="en-US" dirty="0"/>
              <a:t> </a:t>
            </a:r>
            <a:r>
              <a:rPr lang="en-US" dirty="0" err="1"/>
              <a:t>тема</a:t>
            </a:r>
            <a:r>
              <a:rPr lang="en-US" dirty="0"/>
              <a:t> у </a:t>
            </a:r>
            <a:r>
              <a:rPr lang="en-US" dirty="0" err="1"/>
              <a:t>осмом</a:t>
            </a:r>
            <a:r>
              <a:rPr lang="en-US" dirty="0"/>
              <a:t> </a:t>
            </a:r>
            <a:r>
              <a:rPr lang="en-US" dirty="0" err="1"/>
              <a:t>разреду</a:t>
            </a:r>
            <a:r>
              <a:rPr lang="en-US" dirty="0"/>
              <a:t>, а </a:t>
            </a:r>
            <a:r>
              <a:rPr lang="en-US" dirty="0" err="1"/>
              <a:t>блиска</a:t>
            </a:r>
            <a:r>
              <a:rPr lang="en-US" dirty="0"/>
              <a:t> </a:t>
            </a:r>
            <a:r>
              <a:rPr lang="en-US" dirty="0" err="1"/>
              <a:t>је</a:t>
            </a:r>
            <a:r>
              <a:rPr lang="en-US" dirty="0"/>
              <a:t> и </a:t>
            </a:r>
            <a:r>
              <a:rPr lang="en-US" dirty="0" err="1"/>
              <a:t>седмом</a:t>
            </a:r>
            <a:r>
              <a:rPr lang="en-US" dirty="0"/>
              <a:t> </a:t>
            </a:r>
            <a:r>
              <a:rPr lang="en-US" dirty="0" err="1"/>
              <a:t>разреду</a:t>
            </a:r>
            <a:r>
              <a:rPr lang="en-US" dirty="0"/>
              <a:t>. У </a:t>
            </a:r>
            <a:r>
              <a:rPr lang="en-US" dirty="0" err="1"/>
              <a:t>петом</a:t>
            </a:r>
            <a:r>
              <a:rPr lang="en-US" dirty="0"/>
              <a:t> и </a:t>
            </a:r>
            <a:r>
              <a:rPr lang="en-US" dirty="0" err="1"/>
              <a:t>шестом</a:t>
            </a:r>
            <a:r>
              <a:rPr lang="en-US" dirty="0"/>
              <a:t> </a:t>
            </a:r>
            <a:r>
              <a:rPr lang="en-US" dirty="0" err="1"/>
              <a:t>разреду</a:t>
            </a:r>
            <a:r>
              <a:rPr lang="en-US" dirty="0"/>
              <a:t> </a:t>
            </a:r>
            <a:r>
              <a:rPr lang="en-US" dirty="0" err="1"/>
              <a:t>ће</a:t>
            </a:r>
            <a:r>
              <a:rPr lang="en-US" dirty="0"/>
              <a:t> </a:t>
            </a:r>
            <a:r>
              <a:rPr lang="en-US" dirty="0" err="1"/>
              <a:t>обрађени</a:t>
            </a:r>
            <a:r>
              <a:rPr lang="en-US" dirty="0"/>
              <a:t> </a:t>
            </a:r>
            <a:r>
              <a:rPr lang="en-US" dirty="0" err="1"/>
              <a:t>подаци</a:t>
            </a:r>
            <a:r>
              <a:rPr lang="en-US" dirty="0"/>
              <a:t> и </a:t>
            </a:r>
            <a:r>
              <a:rPr lang="en-US" dirty="0" err="1"/>
              <a:t>презентација</a:t>
            </a:r>
            <a:r>
              <a:rPr lang="en-US" dirty="0"/>
              <a:t> </a:t>
            </a:r>
            <a:r>
              <a:rPr lang="en-US" dirty="0" err="1"/>
              <a:t>бити</a:t>
            </a:r>
            <a:r>
              <a:rPr lang="en-US" dirty="0"/>
              <a:t> </a:t>
            </a:r>
            <a:r>
              <a:rPr lang="en-US" dirty="0" err="1"/>
              <a:t>додатак</a:t>
            </a:r>
            <a:r>
              <a:rPr lang="en-US" dirty="0"/>
              <a:t>  </a:t>
            </a:r>
            <a:r>
              <a:rPr lang="en-US" dirty="0" err="1"/>
              <a:t>уз</a:t>
            </a:r>
            <a:r>
              <a:rPr lang="en-US" dirty="0"/>
              <a:t> </a:t>
            </a:r>
            <a:r>
              <a:rPr lang="en-US" dirty="0" err="1"/>
              <a:t>сличне</a:t>
            </a:r>
            <a:r>
              <a:rPr lang="en-US" dirty="0"/>
              <a:t> </a:t>
            </a:r>
            <a:r>
              <a:rPr lang="en-US" dirty="0" err="1"/>
              <a:t>теме</a:t>
            </a:r>
            <a:r>
              <a:rPr lang="en-US" dirty="0"/>
              <a:t>.</a:t>
            </a:r>
          </a:p>
          <a:p>
            <a:pPr lvl="0">
              <a:spcBef>
                <a:spcPts val="1000"/>
              </a:spcBef>
              <a:spcAft>
                <a:spcPts val="0"/>
              </a:spcAft>
              <a:buClr>
                <a:srgbClr val="5FCBEF"/>
              </a:buClr>
              <a:buSzPct val="80000"/>
              <a:buFont typeface="Wingdings 3"/>
              <a:buChar char=""/>
            </a:pPr>
            <a:r>
              <a:rPr lang="en-US" dirty="0" err="1"/>
              <a:t>Ученици</a:t>
            </a:r>
            <a:r>
              <a:rPr lang="en-US" dirty="0"/>
              <a:t> у </a:t>
            </a:r>
            <a:r>
              <a:rPr lang="en-US" dirty="0" err="1"/>
              <a:t>нашем</a:t>
            </a:r>
            <a:r>
              <a:rPr lang="en-US" dirty="0"/>
              <a:t> </a:t>
            </a:r>
            <a:r>
              <a:rPr lang="en-US" dirty="0" err="1"/>
              <a:t>систему</a:t>
            </a:r>
            <a:r>
              <a:rPr lang="en-US" dirty="0"/>
              <a:t> </a:t>
            </a:r>
            <a:r>
              <a:rPr lang="en-US" dirty="0" err="1"/>
              <a:t>образовања</a:t>
            </a:r>
            <a:r>
              <a:rPr lang="en-US" dirty="0"/>
              <a:t> </a:t>
            </a:r>
            <a:r>
              <a:rPr lang="en-US" dirty="0" err="1"/>
              <a:t>махом</a:t>
            </a:r>
            <a:r>
              <a:rPr lang="en-US" dirty="0"/>
              <a:t> </a:t>
            </a:r>
            <a:r>
              <a:rPr lang="en-US" dirty="0" err="1"/>
              <a:t>одговарају</a:t>
            </a:r>
            <a:r>
              <a:rPr lang="en-US" dirty="0"/>
              <a:t> </a:t>
            </a:r>
            <a:r>
              <a:rPr lang="en-US" dirty="0" err="1"/>
              <a:t>на</a:t>
            </a:r>
            <a:r>
              <a:rPr lang="en-US" dirty="0"/>
              <a:t> </a:t>
            </a:r>
            <a:r>
              <a:rPr lang="en-US" dirty="0" err="1"/>
              <a:t>питања</a:t>
            </a:r>
            <a:r>
              <a:rPr lang="en-US" dirty="0"/>
              <a:t> и </a:t>
            </a:r>
            <a:r>
              <a:rPr lang="en-US" dirty="0" err="1"/>
              <a:t>захтеве</a:t>
            </a:r>
            <a:r>
              <a:rPr lang="en-US" dirty="0"/>
              <a:t> </a:t>
            </a:r>
            <a:r>
              <a:rPr lang="en-US" dirty="0" err="1"/>
              <a:t>који</a:t>
            </a:r>
            <a:r>
              <a:rPr lang="en-US" dirty="0"/>
              <a:t> </a:t>
            </a:r>
            <a:r>
              <a:rPr lang="en-US" dirty="0" err="1"/>
              <a:t>се</a:t>
            </a:r>
            <a:r>
              <a:rPr lang="en-US" dirty="0"/>
              <a:t> </a:t>
            </a:r>
            <a:r>
              <a:rPr lang="en-US" dirty="0" err="1"/>
              <a:t>односе</a:t>
            </a:r>
            <a:r>
              <a:rPr lang="en-US" dirty="0"/>
              <a:t> </a:t>
            </a:r>
            <a:r>
              <a:rPr lang="en-US" dirty="0" err="1"/>
              <a:t>на</a:t>
            </a:r>
            <a:r>
              <a:rPr lang="en-US" dirty="0"/>
              <a:t> </a:t>
            </a:r>
            <a:r>
              <a:rPr lang="en-US" dirty="0" err="1"/>
              <a:t>рачунање</a:t>
            </a:r>
            <a:r>
              <a:rPr lang="en-US" dirty="0"/>
              <a:t>, </a:t>
            </a:r>
            <a:r>
              <a:rPr lang="en-US" dirty="0" err="1"/>
              <a:t>конкретна</a:t>
            </a:r>
            <a:r>
              <a:rPr lang="en-US" dirty="0"/>
              <a:t> </a:t>
            </a:r>
            <a:r>
              <a:rPr lang="en-US" dirty="0" err="1"/>
              <a:t>питања</a:t>
            </a:r>
            <a:r>
              <a:rPr lang="en-US" dirty="0"/>
              <a:t> и </a:t>
            </a:r>
            <a:r>
              <a:rPr lang="en-US" dirty="0" err="1"/>
              <a:t>репродукцију</a:t>
            </a:r>
            <a:r>
              <a:rPr lang="en-US" dirty="0"/>
              <a:t> </a:t>
            </a:r>
            <a:r>
              <a:rPr lang="en-US" dirty="0" err="1"/>
              <a:t>знања</a:t>
            </a:r>
            <a:r>
              <a:rPr lang="en-US" dirty="0"/>
              <a:t>, </a:t>
            </a:r>
            <a:r>
              <a:rPr lang="en-US" dirty="0" err="1"/>
              <a:t>док</a:t>
            </a:r>
            <a:r>
              <a:rPr lang="en-US" dirty="0"/>
              <a:t> </a:t>
            </a:r>
            <a:r>
              <a:rPr lang="en-US" dirty="0" err="1"/>
              <a:t>је</a:t>
            </a:r>
            <a:r>
              <a:rPr lang="en-US" dirty="0"/>
              <a:t> </a:t>
            </a:r>
            <a:r>
              <a:rPr lang="en-US" dirty="0" err="1"/>
              <a:t>мање</a:t>
            </a:r>
            <a:r>
              <a:rPr lang="en-US" dirty="0"/>
              <a:t> </a:t>
            </a:r>
            <a:r>
              <a:rPr lang="en-US" dirty="0" err="1"/>
              <a:t>задатака</a:t>
            </a:r>
            <a:r>
              <a:rPr lang="en-US" dirty="0"/>
              <a:t> и </a:t>
            </a:r>
            <a:r>
              <a:rPr lang="en-US" dirty="0" err="1"/>
              <a:t>захтева</a:t>
            </a:r>
            <a:r>
              <a:rPr lang="en-US" dirty="0"/>
              <a:t> у </a:t>
            </a:r>
            <a:r>
              <a:rPr lang="en-US" dirty="0" err="1"/>
              <a:t>којима</a:t>
            </a:r>
            <a:r>
              <a:rPr lang="en-US" dirty="0"/>
              <a:t> </a:t>
            </a:r>
            <a:r>
              <a:rPr lang="en-US" dirty="0" err="1"/>
              <a:t>треба</a:t>
            </a:r>
            <a:r>
              <a:rPr lang="en-US" dirty="0"/>
              <a:t> </a:t>
            </a:r>
            <a:r>
              <a:rPr lang="en-US" dirty="0" err="1"/>
              <a:t>да</a:t>
            </a:r>
            <a:r>
              <a:rPr lang="en-US" dirty="0"/>
              <a:t> </a:t>
            </a:r>
            <a:r>
              <a:rPr lang="en-US" dirty="0" err="1"/>
              <a:t>процењују</a:t>
            </a:r>
            <a:r>
              <a:rPr lang="en-US" dirty="0"/>
              <a:t> и </a:t>
            </a:r>
            <a:r>
              <a:rPr lang="en-US" dirty="0" err="1"/>
              <a:t>закључују</a:t>
            </a:r>
            <a:r>
              <a:rPr lang="en-US" dirty="0"/>
              <a:t>.</a:t>
            </a:r>
          </a:p>
          <a:p>
            <a:pPr lvl="0">
              <a:spcBef>
                <a:spcPts val="1000"/>
              </a:spcBef>
              <a:spcAft>
                <a:spcPts val="0"/>
              </a:spcAft>
              <a:buNone/>
            </a:pPr>
            <a:endParaRPr lang="en-US" dirty="0"/>
          </a:p>
        </p:txBody>
      </p:sp>
    </p:spTree>
    <p:extLst>
      <p:ext uri="{BB962C8B-B14F-4D97-AF65-F5344CB8AC3E}">
        <p14:creationId xmlns:p14="http://schemas.microsoft.com/office/powerpoint/2010/main" val="1520735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B0F0120-BBE9-47CE-B303-4DE9B08D00AB}"/>
              </a:ext>
            </a:extLst>
          </p:cNvPr>
          <p:cNvSpPr txBox="1">
            <a:spLocks noGrp="1"/>
          </p:cNvSpPr>
          <p:nvPr>
            <p:ph type="title"/>
          </p:nvPr>
        </p:nvSpPr>
        <p:spPr/>
        <p:txBody>
          <a:bodyPr anchorCtr="1"/>
          <a:lstStyle/>
          <a:p>
            <a:pPr lvl="0" algn="ctr"/>
            <a:r>
              <a:rPr lang="en-US" dirty="0" err="1"/>
              <a:t>Импликације</a:t>
            </a:r>
            <a:r>
              <a:rPr lang="en-US" dirty="0"/>
              <a:t> </a:t>
            </a:r>
            <a:r>
              <a:rPr lang="en-US" dirty="0" err="1"/>
              <a:t>за</a:t>
            </a:r>
            <a:r>
              <a:rPr lang="en-US" dirty="0"/>
              <a:t> </a:t>
            </a:r>
            <a:r>
              <a:rPr lang="en-US" dirty="0" err="1"/>
              <a:t>даљи</a:t>
            </a:r>
            <a:r>
              <a:rPr lang="en-US" dirty="0"/>
              <a:t> </a:t>
            </a:r>
            <a:r>
              <a:rPr lang="en-US" dirty="0" err="1"/>
              <a:t>развој</a:t>
            </a:r>
            <a:r>
              <a:rPr lang="en-US" dirty="0"/>
              <a:t> </a:t>
            </a:r>
            <a:r>
              <a:rPr lang="en-US" dirty="0" err="1"/>
              <a:t>образовно-васпитног</a:t>
            </a:r>
            <a:r>
              <a:rPr lang="en-US" dirty="0"/>
              <a:t> </a:t>
            </a:r>
            <a:r>
              <a:rPr lang="en-US" dirty="0" err="1"/>
              <a:t>рада</a:t>
            </a:r>
            <a:r>
              <a:rPr lang="en-US" dirty="0"/>
              <a:t> у </a:t>
            </a:r>
            <a:r>
              <a:rPr lang="en-US" dirty="0" err="1"/>
              <a:t>установи</a:t>
            </a:r>
            <a:endParaRPr lang="en-US" dirty="0"/>
          </a:p>
        </p:txBody>
      </p:sp>
      <p:sp>
        <p:nvSpPr>
          <p:cNvPr id="5" name="Content Placeholder 2">
            <a:extLst>
              <a:ext uri="{FF2B5EF4-FFF2-40B4-BE49-F238E27FC236}">
                <a16:creationId xmlns:a16="http://schemas.microsoft.com/office/drawing/2014/main" id="{D2CD1111-475A-4D11-A6B0-81B109C7423F}"/>
              </a:ext>
            </a:extLst>
          </p:cNvPr>
          <p:cNvSpPr txBox="1">
            <a:spLocks noGrp="1"/>
          </p:cNvSpPr>
          <p:nvPr>
            <p:ph idx="1"/>
          </p:nvPr>
        </p:nvSpPr>
        <p:spPr/>
        <p:txBody>
          <a:bodyPr>
            <a:normAutofit lnSpcReduction="10000"/>
          </a:bodyPr>
          <a:lstStyle/>
          <a:p>
            <a:pPr lvl="0">
              <a:spcBef>
                <a:spcPts val="1000"/>
              </a:spcBef>
              <a:spcAft>
                <a:spcPts val="0"/>
              </a:spcAft>
              <a:buClr>
                <a:srgbClr val="5FCBEF"/>
              </a:buClr>
              <a:buSzPct val="80000"/>
              <a:buFont typeface="Wingdings 3"/>
              <a:buChar char=""/>
            </a:pPr>
            <a:r>
              <a:rPr lang="en-US" dirty="0" err="1"/>
              <a:t>Како</a:t>
            </a:r>
            <a:r>
              <a:rPr lang="en-US" dirty="0"/>
              <a:t> </a:t>
            </a:r>
            <a:r>
              <a:rPr lang="en-US" dirty="0" err="1"/>
              <a:t>резултати</a:t>
            </a:r>
            <a:r>
              <a:rPr lang="en-US" dirty="0"/>
              <a:t> </a:t>
            </a:r>
            <a:r>
              <a:rPr lang="en-US" dirty="0" err="1"/>
              <a:t>анкете</a:t>
            </a:r>
            <a:r>
              <a:rPr lang="en-US" dirty="0"/>
              <a:t> </a:t>
            </a:r>
            <a:r>
              <a:rPr lang="en-US" dirty="0" err="1"/>
              <a:t>показују</a:t>
            </a:r>
            <a:r>
              <a:rPr lang="en-US" dirty="0"/>
              <a:t> </a:t>
            </a:r>
            <a:r>
              <a:rPr lang="en-US" dirty="0" err="1"/>
              <a:t>лошије</a:t>
            </a:r>
            <a:r>
              <a:rPr lang="en-US" dirty="0"/>
              <a:t> </a:t>
            </a:r>
            <a:r>
              <a:rPr lang="en-US" dirty="0" err="1"/>
              <a:t>перцептивне</a:t>
            </a:r>
            <a:r>
              <a:rPr lang="en-US" dirty="0"/>
              <a:t> </a:t>
            </a:r>
            <a:r>
              <a:rPr lang="en-US" dirty="0" err="1"/>
              <a:t>способности</a:t>
            </a:r>
            <a:r>
              <a:rPr lang="en-US" dirty="0"/>
              <a:t> </a:t>
            </a:r>
            <a:r>
              <a:rPr lang="en-US" dirty="0" err="1"/>
              <a:t>ученика</a:t>
            </a:r>
            <a:r>
              <a:rPr lang="en-US" dirty="0"/>
              <a:t>, </a:t>
            </a:r>
            <a:r>
              <a:rPr lang="en-US" dirty="0" err="1"/>
              <a:t>потребно</a:t>
            </a:r>
            <a:r>
              <a:rPr lang="en-US" dirty="0"/>
              <a:t> </a:t>
            </a:r>
            <a:r>
              <a:rPr lang="en-US" dirty="0" err="1"/>
              <a:t>је</a:t>
            </a:r>
            <a:r>
              <a:rPr lang="en-US" dirty="0"/>
              <a:t> </a:t>
            </a:r>
            <a:r>
              <a:rPr lang="en-US" dirty="0" err="1"/>
              <a:t>радити</a:t>
            </a:r>
            <a:r>
              <a:rPr lang="en-US" dirty="0"/>
              <a:t> </a:t>
            </a:r>
            <a:r>
              <a:rPr lang="en-US" dirty="0" err="1"/>
              <a:t>на</a:t>
            </a:r>
            <a:r>
              <a:rPr lang="en-US" dirty="0"/>
              <a:t> </a:t>
            </a:r>
            <a:r>
              <a:rPr lang="en-US" dirty="0" err="1"/>
              <a:t>развоју</a:t>
            </a:r>
            <a:r>
              <a:rPr lang="en-US" dirty="0"/>
              <a:t> и </a:t>
            </a:r>
            <a:r>
              <a:rPr lang="en-US" dirty="0" err="1"/>
              <a:t>подстицању</a:t>
            </a:r>
            <a:r>
              <a:rPr lang="en-US" dirty="0"/>
              <a:t> </a:t>
            </a:r>
            <a:r>
              <a:rPr lang="en-US" dirty="0" err="1"/>
              <a:t>истих</a:t>
            </a:r>
            <a:r>
              <a:rPr lang="en-US" dirty="0"/>
              <a:t> </a:t>
            </a:r>
            <a:r>
              <a:rPr lang="en-US" dirty="0" err="1"/>
              <a:t>током</a:t>
            </a:r>
            <a:r>
              <a:rPr lang="en-US" dirty="0"/>
              <a:t> </a:t>
            </a:r>
            <a:r>
              <a:rPr lang="en-US" dirty="0" err="1"/>
              <a:t>редовне</a:t>
            </a:r>
            <a:r>
              <a:rPr lang="en-US" dirty="0"/>
              <a:t> </a:t>
            </a:r>
            <a:r>
              <a:rPr lang="en-US" dirty="0" err="1"/>
              <a:t>наставе</a:t>
            </a:r>
            <a:r>
              <a:rPr lang="en-US" dirty="0"/>
              <a:t>, </a:t>
            </a:r>
            <a:r>
              <a:rPr lang="en-US" dirty="0" err="1"/>
              <a:t>али</a:t>
            </a:r>
            <a:r>
              <a:rPr lang="en-US" dirty="0"/>
              <a:t> и </a:t>
            </a:r>
            <a:r>
              <a:rPr lang="en-US" dirty="0" err="1"/>
              <a:t>других</a:t>
            </a:r>
            <a:r>
              <a:rPr lang="en-US" dirty="0"/>
              <a:t> </a:t>
            </a:r>
            <a:r>
              <a:rPr lang="en-US" dirty="0" err="1"/>
              <a:t>облика</a:t>
            </a:r>
            <a:r>
              <a:rPr lang="en-US" dirty="0"/>
              <a:t> </a:t>
            </a:r>
            <a:r>
              <a:rPr lang="en-US" dirty="0" err="1"/>
              <a:t>образовно-васпитног</a:t>
            </a:r>
            <a:r>
              <a:rPr lang="en-US" dirty="0"/>
              <a:t> </a:t>
            </a:r>
            <a:r>
              <a:rPr lang="en-US" dirty="0" err="1"/>
              <a:t>рада</a:t>
            </a:r>
            <a:r>
              <a:rPr lang="en-US" dirty="0"/>
              <a:t>;</a:t>
            </a:r>
          </a:p>
          <a:p>
            <a:pPr lvl="0">
              <a:spcBef>
                <a:spcPts val="1000"/>
              </a:spcBef>
              <a:spcAft>
                <a:spcPts val="0"/>
              </a:spcAft>
              <a:buClr>
                <a:srgbClr val="5FCBEF"/>
              </a:buClr>
              <a:buSzPct val="80000"/>
              <a:buFont typeface="Wingdings 3"/>
              <a:buChar char=""/>
            </a:pPr>
            <a:r>
              <a:rPr lang="en-US" dirty="0" err="1"/>
              <a:t>Код</a:t>
            </a:r>
            <a:r>
              <a:rPr lang="en-US" dirty="0"/>
              <a:t> </a:t>
            </a:r>
            <a:r>
              <a:rPr lang="en-US" dirty="0" err="1"/>
              <a:t>ученика</a:t>
            </a:r>
            <a:r>
              <a:rPr lang="en-US" dirty="0"/>
              <a:t> </a:t>
            </a:r>
            <a:r>
              <a:rPr lang="en-US" dirty="0" err="1"/>
              <a:t>је</a:t>
            </a:r>
            <a:r>
              <a:rPr lang="en-US" dirty="0"/>
              <a:t> </a:t>
            </a:r>
            <a:r>
              <a:rPr lang="en-US" dirty="0" err="1"/>
              <a:t>потребно</a:t>
            </a:r>
            <a:r>
              <a:rPr lang="en-US" dirty="0"/>
              <a:t> </a:t>
            </a:r>
            <a:r>
              <a:rPr lang="en-US" dirty="0" err="1"/>
              <a:t>развијати</a:t>
            </a:r>
            <a:r>
              <a:rPr lang="en-US" dirty="0"/>
              <a:t> </a:t>
            </a:r>
            <a:r>
              <a:rPr lang="en-US" dirty="0" err="1"/>
              <a:t>критичко</a:t>
            </a:r>
            <a:r>
              <a:rPr lang="en-US" dirty="0"/>
              <a:t> </a:t>
            </a:r>
            <a:r>
              <a:rPr lang="en-US" dirty="0" err="1"/>
              <a:t>мишљење</a:t>
            </a:r>
            <a:r>
              <a:rPr lang="en-US" dirty="0"/>
              <a:t> и </a:t>
            </a:r>
            <a:r>
              <a:rPr lang="en-US" dirty="0" err="1"/>
              <a:t>настојати</a:t>
            </a:r>
            <a:r>
              <a:rPr lang="en-US" dirty="0"/>
              <a:t> </a:t>
            </a:r>
            <a:r>
              <a:rPr lang="en-US" dirty="0" err="1"/>
              <a:t>да</a:t>
            </a:r>
            <a:r>
              <a:rPr lang="en-US" dirty="0"/>
              <a:t> у </a:t>
            </a:r>
            <a:r>
              <a:rPr lang="en-US" dirty="0" err="1"/>
              <a:t>настави</a:t>
            </a:r>
            <a:r>
              <a:rPr lang="en-US" dirty="0"/>
              <a:t> </a:t>
            </a:r>
            <a:r>
              <a:rPr lang="en-US" dirty="0" err="1"/>
              <a:t>буду</a:t>
            </a:r>
            <a:r>
              <a:rPr lang="en-US" dirty="0"/>
              <a:t> </a:t>
            </a:r>
            <a:r>
              <a:rPr lang="en-US" dirty="0" err="1"/>
              <a:t>присутне</a:t>
            </a:r>
            <a:r>
              <a:rPr lang="en-US" dirty="0"/>
              <a:t> </a:t>
            </a:r>
            <a:r>
              <a:rPr lang="en-US" dirty="0" err="1"/>
              <a:t>различите</a:t>
            </a:r>
            <a:r>
              <a:rPr lang="en-US" dirty="0"/>
              <a:t> </a:t>
            </a:r>
            <a:r>
              <a:rPr lang="en-US" dirty="0" err="1"/>
              <a:t>методе</a:t>
            </a:r>
            <a:r>
              <a:rPr lang="en-US" dirty="0"/>
              <a:t> </a:t>
            </a:r>
            <a:r>
              <a:rPr lang="en-US" dirty="0" err="1"/>
              <a:t>рада</a:t>
            </a:r>
            <a:r>
              <a:rPr lang="en-US" dirty="0"/>
              <a:t> </a:t>
            </a:r>
            <a:r>
              <a:rPr lang="en-US" dirty="0" err="1"/>
              <a:t>којима</a:t>
            </a:r>
            <a:r>
              <a:rPr lang="en-US" dirty="0"/>
              <a:t> </a:t>
            </a:r>
            <a:r>
              <a:rPr lang="en-US" dirty="0" err="1"/>
              <a:t>се</a:t>
            </a:r>
            <a:r>
              <a:rPr lang="en-US" dirty="0"/>
              <a:t> </a:t>
            </a:r>
            <a:r>
              <a:rPr lang="en-US" dirty="0" err="1"/>
              <a:t>подстиче</a:t>
            </a:r>
            <a:r>
              <a:rPr lang="en-US" dirty="0"/>
              <a:t> </a:t>
            </a:r>
            <a:r>
              <a:rPr lang="en-US" dirty="0" err="1"/>
              <a:t>опажање</a:t>
            </a:r>
            <a:r>
              <a:rPr lang="en-US" dirty="0"/>
              <a:t>, </a:t>
            </a:r>
            <a:r>
              <a:rPr lang="en-US" dirty="0" err="1"/>
              <a:t>процењивање</a:t>
            </a:r>
            <a:r>
              <a:rPr lang="en-US" dirty="0"/>
              <a:t> и </a:t>
            </a:r>
            <a:r>
              <a:rPr lang="en-US" dirty="0" err="1"/>
              <a:t>самостално</a:t>
            </a:r>
            <a:r>
              <a:rPr lang="en-US" dirty="0"/>
              <a:t> </a:t>
            </a:r>
            <a:r>
              <a:rPr lang="en-US" dirty="0" err="1"/>
              <a:t>закључивање</a:t>
            </a:r>
            <a:r>
              <a:rPr lang="en-US" dirty="0"/>
              <a:t> </a:t>
            </a:r>
            <a:r>
              <a:rPr lang="en-US" dirty="0" err="1"/>
              <a:t>ученика</a:t>
            </a:r>
            <a:r>
              <a:rPr lang="en-US" dirty="0"/>
              <a:t> – </a:t>
            </a:r>
            <a:r>
              <a:rPr lang="en-US" dirty="0" err="1"/>
              <a:t>учење</a:t>
            </a:r>
            <a:r>
              <a:rPr lang="en-US" dirty="0"/>
              <a:t> </a:t>
            </a:r>
            <a:r>
              <a:rPr lang="en-US" dirty="0" err="1"/>
              <a:t>путем</a:t>
            </a:r>
            <a:r>
              <a:rPr lang="en-US" dirty="0"/>
              <a:t> </a:t>
            </a:r>
            <a:r>
              <a:rPr lang="en-US" dirty="0" err="1"/>
              <a:t>открића</a:t>
            </a:r>
            <a:r>
              <a:rPr lang="en-US" dirty="0"/>
              <a:t>;  </a:t>
            </a:r>
          </a:p>
          <a:p>
            <a:pPr lvl="0">
              <a:spcBef>
                <a:spcPts val="1000"/>
              </a:spcBef>
              <a:spcAft>
                <a:spcPts val="0"/>
              </a:spcAft>
              <a:buClr>
                <a:srgbClr val="5FCBEF"/>
              </a:buClr>
              <a:buSzPct val="80000"/>
              <a:buFont typeface="Wingdings 3"/>
              <a:buChar char=""/>
            </a:pPr>
            <a:r>
              <a:rPr lang="en-US" dirty="0" err="1"/>
              <a:t>Радити</a:t>
            </a:r>
            <a:r>
              <a:rPr lang="en-US" dirty="0"/>
              <a:t> </a:t>
            </a:r>
            <a:r>
              <a:rPr lang="en-US" dirty="0" err="1"/>
              <a:t>на</a:t>
            </a:r>
            <a:r>
              <a:rPr lang="en-US" dirty="0"/>
              <a:t> </a:t>
            </a:r>
            <a:r>
              <a:rPr lang="en-US" dirty="0" err="1"/>
              <a:t>повезивању</a:t>
            </a:r>
            <a:r>
              <a:rPr lang="en-US" dirty="0"/>
              <a:t> </a:t>
            </a:r>
            <a:r>
              <a:rPr lang="en-US" dirty="0" err="1"/>
              <a:t>теорије</a:t>
            </a:r>
            <a:r>
              <a:rPr lang="en-US" dirty="0"/>
              <a:t> и </a:t>
            </a:r>
            <a:r>
              <a:rPr lang="en-US" dirty="0" err="1"/>
              <a:t>праксе</a:t>
            </a:r>
            <a:r>
              <a:rPr lang="en-US" dirty="0"/>
              <a:t>, </a:t>
            </a:r>
            <a:r>
              <a:rPr lang="sr-Cyrl-RS" dirty="0"/>
              <a:t>и</a:t>
            </a:r>
            <a:r>
              <a:rPr lang="en-US" dirty="0"/>
              <a:t> </a:t>
            </a:r>
            <a:r>
              <a:rPr lang="en-US" dirty="0" err="1"/>
              <a:t>оспособљавању</a:t>
            </a:r>
            <a:r>
              <a:rPr lang="en-US" dirty="0"/>
              <a:t> </a:t>
            </a:r>
            <a:r>
              <a:rPr lang="en-US" dirty="0" err="1"/>
              <a:t>ученика</a:t>
            </a:r>
            <a:r>
              <a:rPr lang="en-US" dirty="0"/>
              <a:t> </a:t>
            </a:r>
            <a:r>
              <a:rPr lang="en-US" dirty="0" err="1"/>
              <a:t>за</a:t>
            </a:r>
            <a:r>
              <a:rPr lang="en-US" dirty="0"/>
              <a:t> </a:t>
            </a:r>
            <a:r>
              <a:rPr lang="en-US" dirty="0" err="1"/>
              <a:t>практичну</a:t>
            </a:r>
            <a:r>
              <a:rPr lang="en-US" dirty="0"/>
              <a:t> </a:t>
            </a:r>
            <a:r>
              <a:rPr lang="en-US" dirty="0" err="1"/>
              <a:t>примену</a:t>
            </a:r>
            <a:r>
              <a:rPr lang="en-US" dirty="0"/>
              <a:t> </a:t>
            </a:r>
            <a:r>
              <a:rPr lang="en-US" dirty="0" err="1"/>
              <a:t>знања</a:t>
            </a:r>
            <a:r>
              <a:rPr lang="en-US" dirty="0"/>
              <a:t>;</a:t>
            </a:r>
          </a:p>
          <a:p>
            <a:pPr lvl="0">
              <a:spcBef>
                <a:spcPts val="1000"/>
              </a:spcBef>
              <a:spcAft>
                <a:spcPts val="0"/>
              </a:spcAft>
              <a:buClr>
                <a:srgbClr val="5FCBEF"/>
              </a:buClr>
              <a:buSzPct val="80000"/>
              <a:buFont typeface="Wingdings 3"/>
              <a:buChar char=""/>
            </a:pPr>
            <a:r>
              <a:rPr lang="en-US" dirty="0" err="1"/>
              <a:t>Ученике</a:t>
            </a:r>
            <a:r>
              <a:rPr lang="en-US" dirty="0"/>
              <a:t> </a:t>
            </a:r>
            <a:r>
              <a:rPr lang="en-US" dirty="0" err="1"/>
              <a:t>охрабрити</a:t>
            </a:r>
            <a:r>
              <a:rPr lang="en-US" dirty="0"/>
              <a:t> </a:t>
            </a:r>
            <a:r>
              <a:rPr lang="en-US" dirty="0" err="1"/>
              <a:t>да</a:t>
            </a:r>
            <a:r>
              <a:rPr lang="en-US" dirty="0"/>
              <a:t> у </a:t>
            </a:r>
            <a:r>
              <a:rPr lang="en-US" dirty="0" err="1"/>
              <a:t>настави</a:t>
            </a:r>
            <a:r>
              <a:rPr lang="en-US" dirty="0"/>
              <a:t> </a:t>
            </a:r>
            <a:r>
              <a:rPr lang="en-US" dirty="0" err="1"/>
              <a:t>учествују</a:t>
            </a:r>
            <a:r>
              <a:rPr lang="en-US" dirty="0"/>
              <a:t> у </a:t>
            </a:r>
            <a:r>
              <a:rPr lang="en-US" dirty="0" err="1"/>
              <a:t>дискусијама</a:t>
            </a:r>
            <a:r>
              <a:rPr lang="en-US" dirty="0"/>
              <a:t>, </a:t>
            </a:r>
            <a:r>
              <a:rPr lang="en-US" dirty="0" err="1"/>
              <a:t>организовати</a:t>
            </a:r>
            <a:r>
              <a:rPr lang="en-US" dirty="0"/>
              <a:t> </a:t>
            </a:r>
            <a:r>
              <a:rPr lang="en-US" dirty="0" err="1"/>
              <a:t>дебате</a:t>
            </a:r>
            <a:r>
              <a:rPr lang="en-US" dirty="0"/>
              <a:t>, </a:t>
            </a:r>
            <a:r>
              <a:rPr lang="en-US" dirty="0" err="1"/>
              <a:t>групни</a:t>
            </a:r>
            <a:r>
              <a:rPr lang="en-US" dirty="0"/>
              <a:t> и </a:t>
            </a:r>
            <a:r>
              <a:rPr lang="en-US" dirty="0" err="1"/>
              <a:t>рад</a:t>
            </a:r>
            <a:r>
              <a:rPr lang="en-US" dirty="0"/>
              <a:t> у </a:t>
            </a:r>
            <a:r>
              <a:rPr lang="en-US" dirty="0" err="1"/>
              <a:t>пару</a:t>
            </a:r>
            <a:r>
              <a:rPr lang="en-US" dirty="0"/>
              <a:t>, </a:t>
            </a:r>
            <a:r>
              <a:rPr lang="en-US" dirty="0" err="1"/>
              <a:t>чиме</a:t>
            </a:r>
            <a:r>
              <a:rPr lang="en-US" dirty="0"/>
              <a:t> </a:t>
            </a:r>
            <a:r>
              <a:rPr lang="en-US" dirty="0" err="1"/>
              <a:t>ће</a:t>
            </a:r>
            <a:r>
              <a:rPr lang="en-US" dirty="0"/>
              <a:t> </a:t>
            </a:r>
            <a:r>
              <a:rPr lang="en-US" dirty="0" err="1"/>
              <a:t>им</a:t>
            </a:r>
            <a:r>
              <a:rPr lang="en-US" dirty="0"/>
              <a:t> </a:t>
            </a:r>
            <a:r>
              <a:rPr lang="en-US" dirty="0" err="1"/>
              <a:t>бити</a:t>
            </a:r>
            <a:r>
              <a:rPr lang="en-US" dirty="0"/>
              <a:t> </a:t>
            </a:r>
            <a:r>
              <a:rPr lang="en-US" dirty="0" err="1"/>
              <a:t>дато</a:t>
            </a:r>
            <a:r>
              <a:rPr lang="en-US" dirty="0"/>
              <a:t> </a:t>
            </a:r>
            <a:r>
              <a:rPr lang="en-US" dirty="0" err="1"/>
              <a:t>више</a:t>
            </a:r>
            <a:r>
              <a:rPr lang="en-US" dirty="0"/>
              <a:t> </a:t>
            </a:r>
            <a:r>
              <a:rPr lang="en-US" dirty="0" err="1"/>
              <a:t>простора</a:t>
            </a:r>
            <a:r>
              <a:rPr lang="en-US" dirty="0"/>
              <a:t> </a:t>
            </a:r>
            <a:r>
              <a:rPr lang="en-US" dirty="0" err="1"/>
              <a:t>да</a:t>
            </a:r>
            <a:r>
              <a:rPr lang="en-US" dirty="0"/>
              <a:t> </a:t>
            </a:r>
            <a:r>
              <a:rPr lang="en-US" dirty="0" err="1"/>
              <a:t>изнесу</a:t>
            </a:r>
            <a:r>
              <a:rPr lang="en-US" dirty="0"/>
              <a:t> </a:t>
            </a:r>
            <a:r>
              <a:rPr lang="en-US" dirty="0" err="1"/>
              <a:t>своје</a:t>
            </a:r>
            <a:r>
              <a:rPr lang="en-US" dirty="0"/>
              <a:t> </a:t>
            </a:r>
            <a:r>
              <a:rPr lang="en-US" dirty="0" err="1"/>
              <a:t>мишљење</a:t>
            </a:r>
            <a:r>
              <a:rPr lang="en-US" dirty="0"/>
              <a:t>, </a:t>
            </a:r>
            <a:r>
              <a:rPr lang="en-US" dirty="0" err="1"/>
              <a:t>самосатално</a:t>
            </a:r>
            <a:r>
              <a:rPr lang="en-US" dirty="0"/>
              <a:t> </a:t>
            </a:r>
            <a:r>
              <a:rPr lang="en-US" dirty="0" err="1"/>
              <a:t>долазе</a:t>
            </a:r>
            <a:r>
              <a:rPr lang="en-US" dirty="0"/>
              <a:t> </a:t>
            </a:r>
            <a:r>
              <a:rPr lang="en-US" dirty="0" err="1"/>
              <a:t>до</a:t>
            </a:r>
            <a:r>
              <a:rPr lang="en-US" dirty="0"/>
              <a:t> </a:t>
            </a:r>
            <a:r>
              <a:rPr lang="en-US" dirty="0" err="1"/>
              <a:t>решења</a:t>
            </a:r>
            <a:r>
              <a:rPr lang="en-US" dirty="0"/>
              <a:t> </a:t>
            </a:r>
            <a:r>
              <a:rPr lang="en-US" dirty="0" err="1"/>
              <a:t>проблема</a:t>
            </a:r>
            <a:r>
              <a:rPr lang="en-US" dirty="0"/>
              <a:t>, </a:t>
            </a:r>
            <a:r>
              <a:rPr lang="en-US" dirty="0" err="1"/>
              <a:t>те</a:t>
            </a:r>
            <a:r>
              <a:rPr lang="en-US" dirty="0"/>
              <a:t> </a:t>
            </a:r>
            <a:r>
              <a:rPr lang="en-US" dirty="0" err="1"/>
              <a:t>да</a:t>
            </a:r>
            <a:r>
              <a:rPr lang="en-US" dirty="0"/>
              <a:t> </a:t>
            </a:r>
            <a:r>
              <a:rPr lang="en-US" dirty="0" err="1"/>
              <a:t>прихвате</a:t>
            </a:r>
            <a:r>
              <a:rPr lang="en-US" dirty="0"/>
              <a:t> </a:t>
            </a:r>
            <a:r>
              <a:rPr lang="en-US" dirty="0" err="1"/>
              <a:t>грешке</a:t>
            </a:r>
            <a:r>
              <a:rPr lang="en-US" dirty="0"/>
              <a:t> </a:t>
            </a:r>
            <a:r>
              <a:rPr lang="en-US" dirty="0" err="1"/>
              <a:t>као</a:t>
            </a:r>
            <a:r>
              <a:rPr lang="en-US" dirty="0"/>
              <a:t> </a:t>
            </a:r>
            <a:r>
              <a:rPr lang="en-US" dirty="0" err="1"/>
              <a:t>саставни</a:t>
            </a:r>
            <a:r>
              <a:rPr lang="en-US" dirty="0"/>
              <a:t> </a:t>
            </a:r>
            <a:r>
              <a:rPr lang="en-US" dirty="0" err="1"/>
              <a:t>део</a:t>
            </a:r>
            <a:r>
              <a:rPr lang="en-US" dirty="0"/>
              <a:t> </a:t>
            </a:r>
            <a:r>
              <a:rPr lang="en-US" dirty="0" err="1"/>
              <a:t>учења</a:t>
            </a:r>
            <a:r>
              <a:rPr lang="en-US" dirty="0"/>
              <a:t> и </a:t>
            </a:r>
            <a:r>
              <a:rPr lang="en-US" dirty="0" err="1"/>
              <a:t>рада</a:t>
            </a:r>
            <a:r>
              <a:rPr lang="en-US" dirty="0"/>
              <a:t>.</a:t>
            </a:r>
          </a:p>
        </p:txBody>
      </p:sp>
    </p:spTree>
    <p:extLst>
      <p:ext uri="{BB962C8B-B14F-4D97-AF65-F5344CB8AC3E}">
        <p14:creationId xmlns:p14="http://schemas.microsoft.com/office/powerpoint/2010/main" val="4272720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952E8-7863-455F-80FD-315032B47CCA}"/>
              </a:ext>
            </a:extLst>
          </p:cNvPr>
          <p:cNvSpPr>
            <a:spLocks noGrp="1"/>
          </p:cNvSpPr>
          <p:nvPr>
            <p:ph type="title"/>
          </p:nvPr>
        </p:nvSpPr>
        <p:spPr/>
        <p:txBody>
          <a:bodyPr/>
          <a:lstStyle/>
          <a:p>
            <a:r>
              <a:rPr lang="sr-Cyrl-RS" dirty="0"/>
              <a:t>Реализација</a:t>
            </a:r>
            <a:endParaRPr lang="en-US" dirty="0"/>
          </a:p>
        </p:txBody>
      </p:sp>
      <p:sp>
        <p:nvSpPr>
          <p:cNvPr id="3" name="Content Placeholder 2">
            <a:extLst>
              <a:ext uri="{FF2B5EF4-FFF2-40B4-BE49-F238E27FC236}">
                <a16:creationId xmlns:a16="http://schemas.microsoft.com/office/drawing/2014/main" id="{950B2414-710A-4D13-A431-7D48902A2068}"/>
              </a:ext>
            </a:extLst>
          </p:cNvPr>
          <p:cNvSpPr>
            <a:spLocks noGrp="1"/>
          </p:cNvSpPr>
          <p:nvPr>
            <p:ph idx="1"/>
          </p:nvPr>
        </p:nvSpPr>
        <p:spPr>
          <a:xfrm>
            <a:off x="954157" y="1722783"/>
            <a:ext cx="10171043" cy="4312257"/>
          </a:xfrm>
        </p:spPr>
        <p:txBody>
          <a:bodyPr>
            <a:normAutofit lnSpcReduction="10000"/>
          </a:bodyPr>
          <a:lstStyle/>
          <a:p>
            <a:r>
              <a:rPr lang="sr-Cyrl-RS" dirty="0">
                <a:latin typeface="Arial" panose="020B0604020202020204" pitchFamily="34" charset="0"/>
                <a:cs typeface="Arial" panose="020B0604020202020204" pitchFamily="34" charset="0"/>
              </a:rPr>
              <a:t>Припрема и штампање анкетних питања 29.01.2020.</a:t>
            </a:r>
          </a:p>
          <a:p>
            <a:r>
              <a:rPr lang="sr-Cyrl-RS" dirty="0">
                <a:latin typeface="Arial" panose="020B0604020202020204" pitchFamily="34" charset="0"/>
                <a:cs typeface="Arial" panose="020B0604020202020204" pitchFamily="34" charset="0"/>
              </a:rPr>
              <a:t>Попуњавање анкете 30.01.2020. на првом часу у преподневној Б смени и на првом часу у послеподневној А смени. Попуњавање </a:t>
            </a:r>
            <a:r>
              <a:rPr lang="sr-Latn-RS" dirty="0">
                <a:latin typeface="Arial" panose="020B0604020202020204" pitchFamily="34" charset="0"/>
                <a:cs typeface="Arial" panose="020B0604020202020204" pitchFamily="34" charset="0"/>
              </a:rPr>
              <a:t>je </a:t>
            </a:r>
            <a:r>
              <a:rPr lang="sr-Cyrl-RS" dirty="0">
                <a:latin typeface="Arial" panose="020B0604020202020204" pitchFamily="34" charset="0"/>
                <a:cs typeface="Arial" panose="020B0604020202020204" pitchFamily="34" charset="0"/>
              </a:rPr>
              <a:t>трајало 5</a:t>
            </a:r>
            <a:r>
              <a:rPr lang="sr-Latn-RS" dirty="0">
                <a:latin typeface="Arial" panose="020B0604020202020204" pitchFamily="34" charset="0"/>
                <a:cs typeface="Arial" panose="020B0604020202020204" pitchFamily="34" charset="0"/>
              </a:rPr>
              <a:t> </a:t>
            </a:r>
            <a:r>
              <a:rPr lang="sr-Cyrl-RS" dirty="0">
                <a:latin typeface="Arial" panose="020B0604020202020204" pitchFamily="34" charset="0"/>
                <a:cs typeface="Arial" panose="020B0604020202020204" pitchFamily="34" charset="0"/>
              </a:rPr>
              <a:t>минута.</a:t>
            </a:r>
          </a:p>
          <a:p>
            <a:r>
              <a:rPr lang="sr-Cyrl-RS" dirty="0">
                <a:latin typeface="Arial" panose="020B0604020202020204" pitchFamily="34" charset="0"/>
                <a:cs typeface="Arial" panose="020B0604020202020204" pitchFamily="34" charset="0"/>
              </a:rPr>
              <a:t>Учествовало </a:t>
            </a:r>
            <a:r>
              <a:rPr lang="sr-Latn-RS" dirty="0">
                <a:latin typeface="Arial" panose="020B0604020202020204" pitchFamily="34" charset="0"/>
                <a:cs typeface="Arial" panose="020B0604020202020204" pitchFamily="34" charset="0"/>
              </a:rPr>
              <a:t>226 </a:t>
            </a:r>
            <a:r>
              <a:rPr lang="sr-Cyrl-RS" dirty="0">
                <a:latin typeface="Arial" panose="020B0604020202020204" pitchFamily="34" charset="0"/>
                <a:cs typeface="Arial" panose="020B0604020202020204" pitchFamily="34" charset="0"/>
              </a:rPr>
              <a:t>ученика од укупн</a:t>
            </a:r>
            <a:r>
              <a:rPr lang="sr-Latn-RS" dirty="0">
                <a:latin typeface="Arial" panose="020B0604020202020204" pitchFamily="34" charset="0"/>
                <a:cs typeface="Arial" panose="020B0604020202020204" pitchFamily="34" charset="0"/>
              </a:rPr>
              <a:t>o 358 </a:t>
            </a:r>
            <a:r>
              <a:rPr lang="sr-Cyrl-RS" dirty="0">
                <a:latin typeface="Arial" panose="020B0604020202020204" pitchFamily="34" charset="0"/>
                <a:cs typeface="Arial" panose="020B0604020202020204" pitchFamily="34" charset="0"/>
              </a:rPr>
              <a:t>ученика старијих разреда школе (63.13%).</a:t>
            </a:r>
          </a:p>
          <a:p>
            <a:r>
              <a:rPr lang="sr-Cyrl-RS" dirty="0">
                <a:latin typeface="Arial" panose="020B0604020202020204" pitchFamily="34" charset="0"/>
                <a:cs typeface="Arial" panose="020B0604020202020204" pitchFamily="34" charset="0"/>
              </a:rPr>
              <a:t>Обраду података 31.01.2020. обавило 6 ученика 8-4 и 4 ученика 7-3. </a:t>
            </a:r>
          </a:p>
          <a:p>
            <a:r>
              <a:rPr lang="sr-Cyrl-RS" dirty="0">
                <a:latin typeface="Arial" panose="020B0604020202020204" pitchFamily="34" charset="0"/>
                <a:cs typeface="Arial" panose="020B0604020202020204" pitchFamily="34" charset="0"/>
              </a:rPr>
              <a:t>Ученици су пребројавали одговоре, направили и попунили табеле за класификацију података по одговарајућој скали.</a:t>
            </a:r>
          </a:p>
          <a:p>
            <a:r>
              <a:rPr lang="sr-Cyrl-RS" dirty="0">
                <a:latin typeface="Arial" panose="020B0604020202020204" pitchFamily="34" charset="0"/>
                <a:cs typeface="Arial" panose="020B0604020202020204" pitchFamily="34" charset="0"/>
              </a:rPr>
              <a:t>Графичко представљање резултата анкете у</a:t>
            </a:r>
            <a:r>
              <a:rPr lang="sr-Latn-RS" dirty="0">
                <a:latin typeface="Arial" panose="020B0604020202020204" pitchFamily="34" charset="0"/>
                <a:cs typeface="Arial" panose="020B0604020202020204" pitchFamily="34" charset="0"/>
              </a:rPr>
              <a:t> Excel-</a:t>
            </a:r>
            <a:r>
              <a:rPr lang="sr-Cyrl-RS" dirty="0">
                <a:latin typeface="Arial" panose="020B0604020202020204" pitchFamily="34" charset="0"/>
                <a:cs typeface="Arial" panose="020B0604020202020204" pitchFamily="34" charset="0"/>
              </a:rPr>
              <a:t>у на часовима ТИО.</a:t>
            </a:r>
          </a:p>
          <a:p>
            <a:r>
              <a:rPr lang="sr-Cyrl-RS" dirty="0">
                <a:latin typeface="Arial" panose="020B0604020202020204" pitchFamily="34" charset="0"/>
                <a:cs typeface="Arial" panose="020B0604020202020204" pitchFamily="34" charset="0"/>
              </a:rPr>
              <a:t>Припрема презентације у току зимског распуста, приказивање на часовима математике ТИО у фебруару.</a:t>
            </a:r>
          </a:p>
          <a:p>
            <a:r>
              <a:rPr lang="sr-Cyrl-RS" dirty="0">
                <a:latin typeface="Arial" panose="020B0604020202020204" pitchFamily="34" charset="0"/>
                <a:cs typeface="Arial" panose="020B0604020202020204" pitchFamily="34" charset="0"/>
              </a:rPr>
              <a:t>Евалуација и коментари педагога школе у току зимског распуста</a:t>
            </a:r>
          </a:p>
          <a:p>
            <a:r>
              <a:rPr lang="sr-Cyrl-RS" dirty="0">
                <a:latin typeface="Arial" panose="020B0604020202020204" pitchFamily="34" charset="0"/>
                <a:cs typeface="Arial" panose="020B0604020202020204" pitchFamily="34" charset="0"/>
              </a:rPr>
              <a:t>Презентација на школском сајту и огласној табли –март месец.</a:t>
            </a:r>
          </a:p>
          <a:p>
            <a:endParaRPr lang="en-US" dirty="0"/>
          </a:p>
        </p:txBody>
      </p:sp>
    </p:spTree>
    <p:extLst>
      <p:ext uri="{BB962C8B-B14F-4D97-AF65-F5344CB8AC3E}">
        <p14:creationId xmlns:p14="http://schemas.microsoft.com/office/powerpoint/2010/main" val="354030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000"/>
                                  </p:stCondLst>
                                  <p:childTnLst>
                                    <p:set>
                                      <p:cBhvr>
                                        <p:cTn id="6" dur="1" fill="hold">
                                          <p:stCondLst>
                                            <p:cond delay="999"/>
                                          </p:stCondLst>
                                        </p:cTn>
                                        <p:tgtEl>
                                          <p:spTgt spid="3">
                                            <p:txEl>
                                              <p:pRg st="0" end="0"/>
                                            </p:txEl>
                                          </p:spTgt>
                                        </p:tgtEl>
                                        <p:attrNameLst>
                                          <p:attrName>style.visibility</p:attrName>
                                        </p:attrNameLst>
                                      </p:cBhvr>
                                      <p:to>
                                        <p:strVal val="visible"/>
                                      </p:to>
                                    </p:set>
                                  </p:childTnLst>
                                </p:cTn>
                              </p:par>
                            </p:childTnLst>
                          </p:cTn>
                        </p:par>
                        <p:par>
                          <p:cTn id="7" fill="hold">
                            <p:stCondLst>
                              <p:cond delay="2000"/>
                            </p:stCondLst>
                            <p:childTnLst>
                              <p:par>
                                <p:cTn id="8" presetID="10" presetClass="entr" presetSubtype="0" fill="hold" nodeType="afterEffect">
                                  <p:stCondLst>
                                    <p:cond delay="200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D43F6-5BA4-4439-842F-24086D248A4E}"/>
              </a:ext>
            </a:extLst>
          </p:cNvPr>
          <p:cNvSpPr>
            <a:spLocks noGrp="1"/>
          </p:cNvSpPr>
          <p:nvPr>
            <p:ph type="title"/>
          </p:nvPr>
        </p:nvSpPr>
        <p:spPr>
          <a:xfrm>
            <a:off x="6096000" y="1499255"/>
            <a:ext cx="3576587" cy="569843"/>
          </a:xfrm>
        </p:spPr>
        <p:txBody>
          <a:bodyPr>
            <a:normAutofit fontScale="90000"/>
          </a:bodyPr>
          <a:lstStyle/>
          <a:p>
            <a:pPr algn="r"/>
            <a:r>
              <a:rPr lang="sr-Cyrl-RS" dirty="0"/>
              <a:t>Хвала на пажњи   </a:t>
            </a:r>
            <a:endParaRPr lang="en-US" dirty="0"/>
          </a:p>
        </p:txBody>
      </p:sp>
      <p:pic>
        <p:nvPicPr>
          <p:cNvPr id="4" name="Picture 3">
            <a:extLst>
              <a:ext uri="{FF2B5EF4-FFF2-40B4-BE49-F238E27FC236}">
                <a16:creationId xmlns:a16="http://schemas.microsoft.com/office/drawing/2014/main" id="{46079A2C-DCD5-4E8A-9768-0644015060C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334" y="3860061"/>
            <a:ext cx="3785190" cy="2838893"/>
          </a:xfrm>
          <a:prstGeom prst="rect">
            <a:avLst/>
          </a:prstGeom>
        </p:spPr>
      </p:pic>
      <p:pic>
        <p:nvPicPr>
          <p:cNvPr id="5" name="Picture 4">
            <a:extLst>
              <a:ext uri="{FF2B5EF4-FFF2-40B4-BE49-F238E27FC236}">
                <a16:creationId xmlns:a16="http://schemas.microsoft.com/office/drawing/2014/main" id="{572AE34D-109A-43B6-A456-907015868F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19760" y="2755404"/>
            <a:ext cx="2382469" cy="4235500"/>
          </a:xfrm>
          <a:prstGeom prst="rect">
            <a:avLst/>
          </a:prstGeom>
        </p:spPr>
      </p:pic>
      <p:pic>
        <p:nvPicPr>
          <p:cNvPr id="11" name="Picture 10">
            <a:extLst>
              <a:ext uri="{FF2B5EF4-FFF2-40B4-BE49-F238E27FC236}">
                <a16:creationId xmlns:a16="http://schemas.microsoft.com/office/drawing/2014/main" id="{1A522520-1E29-4C9F-BB2F-4E2764658E7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68527" y="2622500"/>
            <a:ext cx="2382469" cy="4235500"/>
          </a:xfrm>
          <a:prstGeom prst="rect">
            <a:avLst/>
          </a:prstGeom>
        </p:spPr>
      </p:pic>
      <p:pic>
        <p:nvPicPr>
          <p:cNvPr id="13" name="Picture 12">
            <a:extLst>
              <a:ext uri="{FF2B5EF4-FFF2-40B4-BE49-F238E27FC236}">
                <a16:creationId xmlns:a16="http://schemas.microsoft.com/office/drawing/2014/main" id="{FD00B8B4-E68A-492B-B827-905349BA8D9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930188" y="3429000"/>
            <a:ext cx="2080573" cy="3467695"/>
          </a:xfrm>
          <a:prstGeom prst="rect">
            <a:avLst/>
          </a:prstGeom>
        </p:spPr>
      </p:pic>
      <p:pic>
        <p:nvPicPr>
          <p:cNvPr id="15" name="Picture 14">
            <a:extLst>
              <a:ext uri="{FF2B5EF4-FFF2-40B4-BE49-F238E27FC236}">
                <a16:creationId xmlns:a16="http://schemas.microsoft.com/office/drawing/2014/main" id="{F6A707EC-8267-4D6A-9BA5-4B0962B713D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98848" y="153728"/>
            <a:ext cx="5797152" cy="3260898"/>
          </a:xfrm>
          <a:prstGeom prst="rect">
            <a:avLst/>
          </a:prstGeom>
        </p:spPr>
      </p:pic>
    </p:spTree>
    <p:extLst>
      <p:ext uri="{BB962C8B-B14F-4D97-AF65-F5344CB8AC3E}">
        <p14:creationId xmlns:p14="http://schemas.microsoft.com/office/powerpoint/2010/main" val="154442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451E2-AF92-4C55-9EBA-3C1290717C2D}"/>
              </a:ext>
            </a:extLst>
          </p:cNvPr>
          <p:cNvSpPr>
            <a:spLocks noGrp="1"/>
          </p:cNvSpPr>
          <p:nvPr>
            <p:ph type="title"/>
          </p:nvPr>
        </p:nvSpPr>
        <p:spPr/>
        <p:txBody>
          <a:bodyPr>
            <a:normAutofit/>
          </a:bodyPr>
          <a:lstStyle/>
          <a:p>
            <a:pPr algn="ctr"/>
            <a:r>
              <a:rPr lang="sr-Cyrl-RS" sz="2800" b="1" dirty="0">
                <a:solidFill>
                  <a:schemeClr val="tx1"/>
                </a:solidFill>
                <a:latin typeface="Arial" panose="020B0604020202020204" pitchFamily="34" charset="0"/>
                <a:cs typeface="Arial" panose="020B0604020202020204" pitchFamily="34" charset="0"/>
              </a:rPr>
              <a:t>Анкетни листић</a:t>
            </a:r>
            <a:endParaRPr lang="en-US" sz="2800" b="1" dirty="0">
              <a:solidFill>
                <a:schemeClr val="tx1"/>
              </a:solidFill>
              <a:latin typeface="Arial" panose="020B0604020202020204" pitchFamily="34" charset="0"/>
              <a:cs typeface="Arial" panose="020B0604020202020204" pitchFamily="34" charset="0"/>
            </a:endParaRPr>
          </a:p>
        </p:txBody>
      </p:sp>
      <p:graphicFrame>
        <p:nvGraphicFramePr>
          <p:cNvPr id="5" name="Content Placeholder 4">
            <a:extLst>
              <a:ext uri="{FF2B5EF4-FFF2-40B4-BE49-F238E27FC236}">
                <a16:creationId xmlns:a16="http://schemas.microsoft.com/office/drawing/2014/main" id="{28FB6FF0-62C2-475F-94CC-414189579487}"/>
              </a:ext>
            </a:extLst>
          </p:cNvPr>
          <p:cNvGraphicFramePr>
            <a:graphicFrameLocks noGrp="1"/>
          </p:cNvGraphicFramePr>
          <p:nvPr>
            <p:ph idx="1"/>
            <p:extLst>
              <p:ext uri="{D42A27DB-BD31-4B8C-83A1-F6EECF244321}">
                <p14:modId xmlns:p14="http://schemas.microsoft.com/office/powerpoint/2010/main" val="932745925"/>
              </p:ext>
            </p:extLst>
          </p:nvPr>
        </p:nvGraphicFramePr>
        <p:xfrm>
          <a:off x="940905" y="1152939"/>
          <a:ext cx="8919641" cy="5331680"/>
        </p:xfrm>
        <a:graphic>
          <a:graphicData uri="http://schemas.openxmlformats.org/drawingml/2006/table">
            <a:tbl>
              <a:tblPr firstRow="1" firstCol="1" bandRow="1">
                <a:tableStyleId>{5C22544A-7EE6-4342-B048-85BDC9FD1C3A}</a:tableStyleId>
              </a:tblPr>
              <a:tblGrid>
                <a:gridCol w="960590">
                  <a:extLst>
                    <a:ext uri="{9D8B030D-6E8A-4147-A177-3AD203B41FA5}">
                      <a16:colId xmlns:a16="http://schemas.microsoft.com/office/drawing/2014/main" val="4089599188"/>
                    </a:ext>
                  </a:extLst>
                </a:gridCol>
                <a:gridCol w="6738922">
                  <a:extLst>
                    <a:ext uri="{9D8B030D-6E8A-4147-A177-3AD203B41FA5}">
                      <a16:colId xmlns:a16="http://schemas.microsoft.com/office/drawing/2014/main" val="1045490753"/>
                    </a:ext>
                  </a:extLst>
                </a:gridCol>
                <a:gridCol w="675861">
                  <a:extLst>
                    <a:ext uri="{9D8B030D-6E8A-4147-A177-3AD203B41FA5}">
                      <a16:colId xmlns:a16="http://schemas.microsoft.com/office/drawing/2014/main" val="1355180175"/>
                    </a:ext>
                  </a:extLst>
                </a:gridCol>
                <a:gridCol w="544268">
                  <a:extLst>
                    <a:ext uri="{9D8B030D-6E8A-4147-A177-3AD203B41FA5}">
                      <a16:colId xmlns:a16="http://schemas.microsoft.com/office/drawing/2014/main" val="3717300039"/>
                    </a:ext>
                  </a:extLst>
                </a:gridCol>
              </a:tblGrid>
              <a:tr h="615787">
                <a:tc>
                  <a:txBody>
                    <a:bodyPr/>
                    <a:lstStyle/>
                    <a:p>
                      <a:pPr marL="0" lvl="0" indent="0" algn="ctr">
                        <a:lnSpc>
                          <a:spcPct val="107000"/>
                        </a:lnSpc>
                        <a:spcAft>
                          <a:spcPts val="0"/>
                        </a:spcAft>
                        <a:buFont typeface="+mj-lt"/>
                        <a:buNone/>
                      </a:pPr>
                      <a:r>
                        <a:rPr lang="en-US" sz="1600" dirty="0">
                          <a:solidFill>
                            <a:srgbClr val="002060"/>
                          </a:solidFill>
                          <a:effectLst/>
                        </a:rPr>
                        <a:t> </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Cyrl-RS" sz="1800" dirty="0">
                          <a:solidFill>
                            <a:srgbClr val="002060"/>
                          </a:solidFill>
                          <a:effectLst/>
                        </a:rPr>
                        <a:t>ПОЛ</a:t>
                      </a:r>
                      <a:r>
                        <a:rPr lang="en-US" sz="1800" dirty="0">
                          <a:solidFill>
                            <a:srgbClr val="002060"/>
                          </a:solidFill>
                          <a:effectLst/>
                        </a:rPr>
                        <a:t>                                                                             </a:t>
                      </a:r>
                      <a:r>
                        <a:rPr lang="sr-Cyrl-RS" sz="1800" dirty="0">
                          <a:solidFill>
                            <a:srgbClr val="002060"/>
                          </a:solidFill>
                          <a:effectLst/>
                        </a:rPr>
                        <a:t>(заокружи)</a:t>
                      </a:r>
                      <a:endPar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sr-Cyrl-RS" sz="1800" dirty="0">
                          <a:solidFill>
                            <a:srgbClr val="002060"/>
                          </a:solidFill>
                          <a:effectLst/>
                        </a:rPr>
                        <a:t>м</a:t>
                      </a:r>
                      <a:endPar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sr-Cyrl-RS" sz="1800" dirty="0">
                          <a:solidFill>
                            <a:srgbClr val="002060"/>
                          </a:solidFill>
                          <a:effectLst/>
                        </a:rPr>
                        <a:t>ж</a:t>
                      </a:r>
                      <a:endParaRPr lang="en-US" sz="18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9054752"/>
                  </a:ext>
                </a:extLst>
              </a:tr>
              <a:tr h="747591">
                <a:tc>
                  <a:txBody>
                    <a:bodyPr/>
                    <a:lstStyle/>
                    <a:p>
                      <a:pPr marL="0" lvl="0" indent="0" algn="ctr">
                        <a:lnSpc>
                          <a:spcPct val="107000"/>
                        </a:lnSpc>
                        <a:spcAft>
                          <a:spcPts val="0"/>
                        </a:spcAft>
                        <a:buFont typeface="+mj-lt"/>
                        <a:buNone/>
                      </a:pPr>
                      <a:r>
                        <a:rPr lang="sr-Latn-RS" sz="1600" dirty="0">
                          <a:solidFill>
                            <a:srgbClr val="002060"/>
                          </a:solidFill>
                          <a:effectLst/>
                        </a:rPr>
                        <a:t>1.</a:t>
                      </a:r>
                      <a:r>
                        <a:rPr lang="en-US" sz="1600" dirty="0">
                          <a:solidFill>
                            <a:srgbClr val="002060"/>
                          </a:solidFill>
                          <a:effectLst/>
                        </a:rPr>
                        <a:t> </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sr-Cyrl-RS" sz="1800" dirty="0">
                          <a:solidFill>
                            <a:srgbClr val="002060"/>
                          </a:solidFill>
                          <a:effectLst/>
                          <a:latin typeface="Arial" panose="020B0604020202020204" pitchFamily="34" charset="0"/>
                          <a:cs typeface="Arial" panose="020B0604020202020204" pitchFamily="34" charset="0"/>
                        </a:rPr>
                        <a:t>Процени колико укупно има прозора стара школска зграда са којих се гледа ка Таковској улици.</a:t>
                      </a:r>
                      <a:endParaRPr lang="en-US" sz="18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nSpc>
                          <a:spcPct val="107000"/>
                        </a:lnSpc>
                        <a:spcAft>
                          <a:spcPts val="0"/>
                        </a:spcAft>
                      </a:pPr>
                      <a:r>
                        <a:rPr lang="en-US" sz="1100" dirty="0">
                          <a:solidFill>
                            <a:srgbClr val="002060"/>
                          </a:solidFill>
                          <a:effectLst/>
                          <a:latin typeface="Arial" panose="020B0604020202020204" pitchFamily="34" charset="0"/>
                          <a:cs typeface="Arial" panose="020B0604020202020204" pitchFamily="34" charset="0"/>
                        </a:rPr>
                        <a:t> </a:t>
                      </a:r>
                      <a:endParaRPr lang="en-US" sz="11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1957208720"/>
                  </a:ext>
                </a:extLst>
              </a:tr>
              <a:tr h="747591">
                <a:tc>
                  <a:txBody>
                    <a:bodyPr/>
                    <a:lstStyle/>
                    <a:p>
                      <a:pPr marL="0" lvl="0" indent="0" algn="ctr">
                        <a:lnSpc>
                          <a:spcPct val="107000"/>
                        </a:lnSpc>
                        <a:spcAft>
                          <a:spcPts val="0"/>
                        </a:spcAft>
                        <a:buFont typeface="+mj-lt"/>
                        <a:buNone/>
                      </a:pPr>
                      <a:r>
                        <a:rPr lang="sr-Latn-RS" sz="1600" dirty="0">
                          <a:solidFill>
                            <a:srgbClr val="002060"/>
                          </a:solidFill>
                          <a:effectLst/>
                        </a:rPr>
                        <a:t>2.</a:t>
                      </a:r>
                      <a:r>
                        <a:rPr lang="en-US" sz="1600" dirty="0">
                          <a:solidFill>
                            <a:srgbClr val="002060"/>
                          </a:solidFill>
                          <a:effectLst/>
                        </a:rPr>
                        <a:t> </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Cyrl-RS" sz="1800" dirty="0">
                          <a:solidFill>
                            <a:srgbClr val="002060"/>
                          </a:solidFill>
                          <a:effectLst/>
                          <a:latin typeface="Arial" panose="020B0604020202020204" pitchFamily="34" charset="0"/>
                          <a:cs typeface="Arial" panose="020B0604020202020204" pitchFamily="34" charset="0"/>
                        </a:rPr>
                        <a:t>Процени колико укупно има прозора стара школска зграда са којих се гледа ка Ботаничкој башти.</a:t>
                      </a:r>
                      <a:endParaRPr lang="en-US" sz="18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nSpc>
                          <a:spcPct val="107000"/>
                        </a:lnSpc>
                        <a:spcAft>
                          <a:spcPts val="0"/>
                        </a:spcAft>
                      </a:pPr>
                      <a:r>
                        <a:rPr lang="en-US" sz="1100" dirty="0">
                          <a:solidFill>
                            <a:srgbClr val="002060"/>
                          </a:solidFill>
                          <a:effectLst/>
                          <a:latin typeface="Arial" panose="020B0604020202020204" pitchFamily="34" charset="0"/>
                          <a:cs typeface="Arial" panose="020B0604020202020204" pitchFamily="34" charset="0"/>
                        </a:rPr>
                        <a:t> </a:t>
                      </a:r>
                      <a:endParaRPr lang="en-US" sz="11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3687358325"/>
                  </a:ext>
                </a:extLst>
              </a:tr>
              <a:tr h="615787">
                <a:tc>
                  <a:txBody>
                    <a:bodyPr/>
                    <a:lstStyle/>
                    <a:p>
                      <a:pPr marL="0" lvl="0" indent="0" algn="ctr">
                        <a:lnSpc>
                          <a:spcPct val="107000"/>
                        </a:lnSpc>
                        <a:spcAft>
                          <a:spcPts val="0"/>
                        </a:spcAft>
                        <a:buFont typeface="+mj-lt"/>
                        <a:buNone/>
                      </a:pPr>
                      <a:r>
                        <a:rPr lang="sr-Latn-RS" sz="1600" dirty="0">
                          <a:solidFill>
                            <a:srgbClr val="002060"/>
                          </a:solidFill>
                          <a:effectLst/>
                        </a:rPr>
                        <a:t>3.</a:t>
                      </a:r>
                    </a:p>
                    <a:p>
                      <a:pPr marL="0" lvl="0" indent="0" algn="ctr">
                        <a:lnSpc>
                          <a:spcPct val="107000"/>
                        </a:lnSpc>
                        <a:spcAft>
                          <a:spcPts val="0"/>
                        </a:spcAft>
                        <a:buFont typeface="+mj-lt"/>
                        <a:buNone/>
                      </a:pPr>
                      <a:r>
                        <a:rPr lang="en-US" sz="1600" dirty="0">
                          <a:solidFill>
                            <a:srgbClr val="002060"/>
                          </a:solidFill>
                          <a:effectLst/>
                        </a:rPr>
                        <a:t> </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Cyrl-RS" sz="1800" dirty="0">
                          <a:solidFill>
                            <a:srgbClr val="002060"/>
                          </a:solidFill>
                          <a:effectLst/>
                          <a:latin typeface="Arial" panose="020B0604020202020204" pitchFamily="34" charset="0"/>
                          <a:cs typeface="Arial" panose="020B0604020202020204" pitchFamily="34" charset="0"/>
                        </a:rPr>
                        <a:t>Процени колико метара је дугачка стара школска зграда.</a:t>
                      </a:r>
                      <a:endParaRPr lang="en-US" sz="18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nSpc>
                          <a:spcPct val="107000"/>
                        </a:lnSpc>
                        <a:spcAft>
                          <a:spcPts val="0"/>
                        </a:spcAft>
                      </a:pPr>
                      <a:r>
                        <a:rPr lang="en-US" sz="1100" dirty="0">
                          <a:solidFill>
                            <a:srgbClr val="002060"/>
                          </a:solidFill>
                          <a:effectLst/>
                          <a:latin typeface="Arial" panose="020B0604020202020204" pitchFamily="34" charset="0"/>
                          <a:cs typeface="Arial" panose="020B0604020202020204" pitchFamily="34" charset="0"/>
                        </a:rPr>
                        <a:t> </a:t>
                      </a:r>
                      <a:endParaRPr lang="en-US" sz="11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149551112"/>
                  </a:ext>
                </a:extLst>
              </a:tr>
              <a:tr h="615787">
                <a:tc>
                  <a:txBody>
                    <a:bodyPr/>
                    <a:lstStyle/>
                    <a:p>
                      <a:pPr marL="0" lvl="0" indent="0" algn="ctr">
                        <a:lnSpc>
                          <a:spcPct val="107000"/>
                        </a:lnSpc>
                        <a:spcAft>
                          <a:spcPts val="0"/>
                        </a:spcAft>
                        <a:buFont typeface="+mj-lt"/>
                        <a:buNone/>
                      </a:pPr>
                      <a:r>
                        <a:rPr lang="sr-Latn-RS" sz="1600" dirty="0">
                          <a:solidFill>
                            <a:srgbClr val="002060"/>
                          </a:solidFill>
                          <a:effectLst/>
                        </a:rPr>
                        <a:t>4.</a:t>
                      </a:r>
                      <a:r>
                        <a:rPr lang="en-US" sz="1600" dirty="0">
                          <a:solidFill>
                            <a:srgbClr val="002060"/>
                          </a:solidFill>
                          <a:effectLst/>
                        </a:rPr>
                        <a:t> </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Cyrl-RS" sz="1800" dirty="0">
                          <a:solidFill>
                            <a:srgbClr val="002060"/>
                          </a:solidFill>
                          <a:effectLst/>
                          <a:latin typeface="Arial" panose="020B0604020202020204" pitchFamily="34" charset="0"/>
                          <a:cs typeface="Arial" panose="020B0604020202020204" pitchFamily="34" charset="0"/>
                        </a:rPr>
                        <a:t>Процени колико метара је широка стара школска зграда.</a:t>
                      </a:r>
                      <a:endParaRPr lang="en-US" sz="18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nSpc>
                          <a:spcPct val="107000"/>
                        </a:lnSpc>
                        <a:spcAft>
                          <a:spcPts val="0"/>
                        </a:spcAft>
                      </a:pPr>
                      <a:r>
                        <a:rPr lang="en-US" sz="1100" dirty="0">
                          <a:solidFill>
                            <a:srgbClr val="002060"/>
                          </a:solidFill>
                          <a:effectLst/>
                          <a:latin typeface="Arial" panose="020B0604020202020204" pitchFamily="34" charset="0"/>
                          <a:cs typeface="Arial" panose="020B0604020202020204" pitchFamily="34" charset="0"/>
                        </a:rPr>
                        <a:t> </a:t>
                      </a:r>
                      <a:endParaRPr lang="en-US" sz="11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1645266356"/>
                  </a:ext>
                </a:extLst>
              </a:tr>
              <a:tr h="757563">
                <a:tc>
                  <a:txBody>
                    <a:bodyPr/>
                    <a:lstStyle/>
                    <a:p>
                      <a:pPr marL="0" lvl="0" indent="0" algn="ctr">
                        <a:lnSpc>
                          <a:spcPct val="107000"/>
                        </a:lnSpc>
                        <a:spcAft>
                          <a:spcPts val="0"/>
                        </a:spcAft>
                        <a:buFont typeface="+mj-lt"/>
                        <a:buNone/>
                      </a:pPr>
                      <a:r>
                        <a:rPr lang="sr-Latn-RS" sz="1600" dirty="0">
                          <a:solidFill>
                            <a:srgbClr val="002060"/>
                          </a:solidFill>
                          <a:effectLst/>
                        </a:rPr>
                        <a:t>5.</a:t>
                      </a:r>
                      <a:r>
                        <a:rPr lang="en-US" sz="1600" dirty="0">
                          <a:solidFill>
                            <a:srgbClr val="002060"/>
                          </a:solidFill>
                          <a:effectLst/>
                        </a:rPr>
                        <a:t> </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Cyrl-RS" sz="1800" dirty="0">
                          <a:solidFill>
                            <a:srgbClr val="002060"/>
                          </a:solidFill>
                          <a:effectLst/>
                          <a:latin typeface="Arial" panose="020B0604020202020204" pitchFamily="34" charset="0"/>
                          <a:cs typeface="Arial" panose="020B0604020202020204" pitchFamily="34" charset="0"/>
                        </a:rPr>
                        <a:t>Наведи геометријски облик прозора на старој школској згради</a:t>
                      </a:r>
                      <a:r>
                        <a:rPr lang="en-US" sz="1800" dirty="0">
                          <a:solidFill>
                            <a:srgbClr val="002060"/>
                          </a:solidFill>
                          <a:effectLst/>
                          <a:latin typeface="Arial" panose="020B0604020202020204" pitchFamily="34" charset="0"/>
                          <a:cs typeface="Arial" panose="020B0604020202020204" pitchFamily="34" charset="0"/>
                        </a:rPr>
                        <a:t>?</a:t>
                      </a:r>
                    </a:p>
                  </a:txBody>
                  <a:tcPr marL="68580" marR="68580" marT="0" marB="0"/>
                </a:tc>
                <a:tc gridSpan="2">
                  <a:txBody>
                    <a:bodyPr/>
                    <a:lstStyle/>
                    <a:p>
                      <a:pPr>
                        <a:lnSpc>
                          <a:spcPct val="107000"/>
                        </a:lnSpc>
                        <a:spcAft>
                          <a:spcPts val="0"/>
                        </a:spcAft>
                      </a:pPr>
                      <a:r>
                        <a:rPr lang="en-US" sz="1100" dirty="0">
                          <a:solidFill>
                            <a:srgbClr val="002060"/>
                          </a:solidFill>
                          <a:effectLst/>
                          <a:latin typeface="Arial" panose="020B0604020202020204" pitchFamily="34" charset="0"/>
                          <a:cs typeface="Arial" panose="020B0604020202020204" pitchFamily="34" charset="0"/>
                        </a:rPr>
                        <a:t> </a:t>
                      </a:r>
                    </a:p>
                    <a:p>
                      <a:pPr>
                        <a:lnSpc>
                          <a:spcPct val="107000"/>
                        </a:lnSpc>
                        <a:spcAft>
                          <a:spcPts val="0"/>
                        </a:spcAft>
                      </a:pPr>
                      <a:r>
                        <a:rPr lang="en-US" sz="1100" dirty="0">
                          <a:solidFill>
                            <a:srgbClr val="002060"/>
                          </a:solidFill>
                          <a:effectLst/>
                          <a:latin typeface="Arial" panose="020B0604020202020204" pitchFamily="34" charset="0"/>
                          <a:cs typeface="Arial" panose="020B0604020202020204" pitchFamily="34" charset="0"/>
                        </a:rPr>
                        <a:t> </a:t>
                      </a:r>
                    </a:p>
                    <a:p>
                      <a:pPr>
                        <a:lnSpc>
                          <a:spcPct val="107000"/>
                        </a:lnSpc>
                        <a:spcAft>
                          <a:spcPts val="0"/>
                        </a:spcAft>
                      </a:pPr>
                      <a:r>
                        <a:rPr lang="en-US" sz="1100" dirty="0">
                          <a:solidFill>
                            <a:srgbClr val="002060"/>
                          </a:solidFill>
                          <a:effectLst/>
                          <a:latin typeface="Arial" panose="020B0604020202020204" pitchFamily="34" charset="0"/>
                          <a:cs typeface="Arial" panose="020B0604020202020204" pitchFamily="34" charset="0"/>
                        </a:rPr>
                        <a:t> </a:t>
                      </a:r>
                      <a:endParaRPr lang="en-US" sz="11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2786494745"/>
                  </a:ext>
                </a:extLst>
              </a:tr>
              <a:tr h="615787">
                <a:tc>
                  <a:txBody>
                    <a:bodyPr/>
                    <a:lstStyle/>
                    <a:p>
                      <a:pPr marL="0" lvl="0" indent="0" algn="ctr">
                        <a:lnSpc>
                          <a:spcPct val="107000"/>
                        </a:lnSpc>
                        <a:spcAft>
                          <a:spcPts val="0"/>
                        </a:spcAft>
                        <a:buFont typeface="+mj-lt"/>
                        <a:buNone/>
                      </a:pPr>
                      <a:r>
                        <a:rPr lang="sr-Latn-RS" sz="1600" dirty="0">
                          <a:solidFill>
                            <a:srgbClr val="002060"/>
                          </a:solidFill>
                          <a:effectLst/>
                        </a:rPr>
                        <a:t>6.</a:t>
                      </a:r>
                      <a:r>
                        <a:rPr lang="en-US" sz="1600" dirty="0">
                          <a:solidFill>
                            <a:srgbClr val="002060"/>
                          </a:solidFill>
                          <a:effectLst/>
                        </a:rPr>
                        <a:t> </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Cyrl-RS" sz="1800" dirty="0">
                          <a:solidFill>
                            <a:srgbClr val="002060"/>
                          </a:solidFill>
                          <a:effectLst/>
                          <a:latin typeface="Arial" panose="020B0604020202020204" pitchFamily="34" charset="0"/>
                          <a:cs typeface="Arial" panose="020B0604020202020204" pitchFamily="34" charset="0"/>
                        </a:rPr>
                        <a:t>Колико степеника има до улаза у стару школску зграду из дворишта</a:t>
                      </a:r>
                      <a:r>
                        <a:rPr lang="en-US" sz="1800" dirty="0">
                          <a:solidFill>
                            <a:srgbClr val="002060"/>
                          </a:solidFill>
                          <a:effectLst/>
                          <a:latin typeface="Arial" panose="020B0604020202020204" pitchFamily="34" charset="0"/>
                          <a:cs typeface="Arial" panose="020B0604020202020204" pitchFamily="34" charset="0"/>
                        </a:rPr>
                        <a:t>?</a:t>
                      </a:r>
                      <a:endParaRPr lang="en-US" sz="18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nSpc>
                          <a:spcPct val="107000"/>
                        </a:lnSpc>
                        <a:spcAft>
                          <a:spcPts val="0"/>
                        </a:spcAft>
                      </a:pPr>
                      <a:r>
                        <a:rPr lang="en-US" sz="1100" dirty="0">
                          <a:solidFill>
                            <a:srgbClr val="002060"/>
                          </a:solidFill>
                          <a:effectLst/>
                          <a:latin typeface="Arial" panose="020B0604020202020204" pitchFamily="34" charset="0"/>
                          <a:cs typeface="Arial" panose="020B0604020202020204" pitchFamily="34" charset="0"/>
                        </a:rPr>
                        <a:t> </a:t>
                      </a:r>
                      <a:endParaRPr lang="en-US" sz="11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2275821905"/>
                  </a:ext>
                </a:extLst>
              </a:tr>
              <a:tr h="615787">
                <a:tc>
                  <a:txBody>
                    <a:bodyPr/>
                    <a:lstStyle/>
                    <a:p>
                      <a:pPr marL="0" lvl="0" indent="0" algn="ctr">
                        <a:lnSpc>
                          <a:spcPct val="107000"/>
                        </a:lnSpc>
                        <a:spcAft>
                          <a:spcPts val="0"/>
                        </a:spcAft>
                        <a:buFont typeface="+mj-lt"/>
                        <a:buNone/>
                      </a:pPr>
                      <a:r>
                        <a:rPr lang="sr-Latn-RS" sz="1600" dirty="0">
                          <a:solidFill>
                            <a:srgbClr val="002060"/>
                          </a:solidFill>
                          <a:effectLst/>
                        </a:rPr>
                        <a:t>7.</a:t>
                      </a:r>
                      <a:r>
                        <a:rPr lang="en-US" sz="1600" dirty="0">
                          <a:solidFill>
                            <a:srgbClr val="002060"/>
                          </a:solidFill>
                          <a:effectLst/>
                        </a:rPr>
                        <a:t> </a:t>
                      </a:r>
                      <a:endParaRPr lang="en-US"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r-Cyrl-RS" sz="1800" dirty="0">
                          <a:solidFill>
                            <a:srgbClr val="002060"/>
                          </a:solidFill>
                          <a:effectLst/>
                          <a:latin typeface="Arial" panose="020B0604020202020204" pitchFamily="34" charset="0"/>
                          <a:cs typeface="Arial" panose="020B0604020202020204" pitchFamily="34" charset="0"/>
                        </a:rPr>
                        <a:t>Колико степ</a:t>
                      </a:r>
                      <a:r>
                        <a:rPr lang="sr-Latn-RS" sz="1800" dirty="0">
                          <a:solidFill>
                            <a:srgbClr val="002060"/>
                          </a:solidFill>
                          <a:effectLst/>
                          <a:latin typeface="Arial" panose="020B0604020202020204" pitchFamily="34" charset="0"/>
                          <a:cs typeface="Arial" panose="020B0604020202020204" pitchFamily="34" charset="0"/>
                        </a:rPr>
                        <a:t>e</a:t>
                      </a:r>
                      <a:r>
                        <a:rPr lang="sr-Cyrl-RS" sz="1800" dirty="0">
                          <a:solidFill>
                            <a:srgbClr val="002060"/>
                          </a:solidFill>
                          <a:effectLst/>
                          <a:latin typeface="Arial" panose="020B0604020202020204" pitchFamily="34" charset="0"/>
                          <a:cs typeface="Arial" panose="020B0604020202020204" pitchFamily="34" charset="0"/>
                        </a:rPr>
                        <a:t>ника има од приземља до спрата старе школске зграде</a:t>
                      </a:r>
                      <a:r>
                        <a:rPr lang="en-US" sz="1800" dirty="0">
                          <a:solidFill>
                            <a:srgbClr val="002060"/>
                          </a:solidFill>
                          <a:effectLst/>
                          <a:latin typeface="Arial" panose="020B0604020202020204" pitchFamily="34" charset="0"/>
                          <a:cs typeface="Arial" panose="020B0604020202020204" pitchFamily="34" charset="0"/>
                        </a:rPr>
                        <a:t>?</a:t>
                      </a:r>
                      <a:endParaRPr lang="en-US" sz="18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nSpc>
                          <a:spcPct val="107000"/>
                        </a:lnSpc>
                        <a:spcAft>
                          <a:spcPts val="0"/>
                        </a:spcAft>
                      </a:pPr>
                      <a:r>
                        <a:rPr lang="en-US" sz="1100" dirty="0">
                          <a:solidFill>
                            <a:srgbClr val="002060"/>
                          </a:solidFill>
                          <a:effectLst/>
                          <a:latin typeface="Arial" panose="020B0604020202020204" pitchFamily="34" charset="0"/>
                          <a:cs typeface="Arial" panose="020B0604020202020204" pitchFamily="34" charset="0"/>
                        </a:rPr>
                        <a:t> </a:t>
                      </a:r>
                      <a:endParaRPr lang="en-US" sz="1100" dirty="0">
                        <a:solidFill>
                          <a:srgbClr val="00206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extLst>
                  <a:ext uri="{0D108BD9-81ED-4DB2-BD59-A6C34878D82A}">
                    <a16:rowId xmlns:a16="http://schemas.microsoft.com/office/drawing/2014/main" val="725290181"/>
                  </a:ext>
                </a:extLst>
              </a:tr>
            </a:tbl>
          </a:graphicData>
        </a:graphic>
      </p:graphicFrame>
    </p:spTree>
    <p:extLst>
      <p:ext uri="{BB962C8B-B14F-4D97-AF65-F5344CB8AC3E}">
        <p14:creationId xmlns:p14="http://schemas.microsoft.com/office/powerpoint/2010/main" val="2680732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4A1F3-2185-461C-BC55-B25218BFE871}"/>
              </a:ext>
            </a:extLst>
          </p:cNvPr>
          <p:cNvSpPr>
            <a:spLocks noGrp="1"/>
          </p:cNvSpPr>
          <p:nvPr>
            <p:ph type="title"/>
          </p:nvPr>
        </p:nvSpPr>
        <p:spPr>
          <a:xfrm>
            <a:off x="677333" y="609600"/>
            <a:ext cx="10547258" cy="1320800"/>
          </a:xfrm>
        </p:spPr>
        <p:txBody>
          <a:bodyPr>
            <a:noAutofit/>
          </a:bodyPr>
          <a:lstStyle/>
          <a:p>
            <a:pPr algn="ctr"/>
            <a:r>
              <a:rPr lang="sr-Cyrl-RS" sz="2400" b="1" dirty="0">
                <a:solidFill>
                  <a:schemeClr val="tx1"/>
                </a:solidFill>
                <a:latin typeface="Arial" panose="020B0604020202020204" pitchFamily="34" charset="0"/>
                <a:cs typeface="Arial" panose="020B0604020202020204" pitchFamily="34" charset="0"/>
              </a:rPr>
              <a:t>1. Питање: </a:t>
            </a:r>
            <a:br>
              <a:rPr lang="sr-Cyrl-RS" sz="2400" b="1" dirty="0">
                <a:solidFill>
                  <a:schemeClr val="tx1"/>
                </a:solidFill>
                <a:latin typeface="Arial" panose="020B0604020202020204" pitchFamily="34" charset="0"/>
                <a:cs typeface="Arial" panose="020B0604020202020204" pitchFamily="34" charset="0"/>
              </a:rPr>
            </a:br>
            <a:r>
              <a:rPr lang="sr-Cyrl-RS" sz="2400" b="1" dirty="0">
                <a:solidFill>
                  <a:schemeClr val="tx1"/>
                </a:solidFill>
                <a:latin typeface="Arial" panose="020B0604020202020204" pitchFamily="34" charset="0"/>
                <a:cs typeface="Arial" panose="020B0604020202020204" pitchFamily="34" charset="0"/>
              </a:rPr>
              <a:t>Процени колико прозора има на старој школској згради </a:t>
            </a:r>
            <a:br>
              <a:rPr lang="sr-Cyrl-RS" sz="2400" b="1" dirty="0">
                <a:solidFill>
                  <a:schemeClr val="tx1"/>
                </a:solidFill>
                <a:latin typeface="Arial" panose="020B0604020202020204" pitchFamily="34" charset="0"/>
                <a:cs typeface="Arial" panose="020B0604020202020204" pitchFamily="34" charset="0"/>
              </a:rPr>
            </a:br>
            <a:r>
              <a:rPr lang="sr-Cyrl-RS" sz="2400" b="1" dirty="0">
                <a:solidFill>
                  <a:schemeClr val="tx1"/>
                </a:solidFill>
                <a:latin typeface="Arial" panose="020B0604020202020204" pitchFamily="34" charset="0"/>
                <a:cs typeface="Arial" panose="020B0604020202020204" pitchFamily="34" charset="0"/>
              </a:rPr>
              <a:t>са којих се гледа ка Таковској улици.</a:t>
            </a:r>
            <a:br>
              <a:rPr lang="sr-Cyrl-RS" sz="2400" b="1" dirty="0">
                <a:solidFill>
                  <a:schemeClr val="tx1"/>
                </a:solidFill>
                <a:latin typeface="Arial" panose="020B0604020202020204" pitchFamily="34" charset="0"/>
                <a:cs typeface="Arial" panose="020B0604020202020204" pitchFamily="34" charset="0"/>
              </a:rPr>
            </a:br>
            <a:r>
              <a:rPr lang="sr-Cyrl-RS" sz="2400" dirty="0">
                <a:solidFill>
                  <a:schemeClr val="tx1"/>
                </a:solidFill>
                <a:latin typeface="Arial" panose="020B0604020202020204" pitchFamily="34" charset="0"/>
                <a:cs typeface="Arial" panose="020B0604020202020204" pitchFamily="34" charset="0"/>
              </a:rPr>
              <a:t>Тачан одговор: 44</a:t>
            </a:r>
            <a:endParaRPr lang="en-US" sz="2400" dirty="0">
              <a:solidFill>
                <a:schemeClr val="tx1"/>
              </a:solidFill>
            </a:endParaRPr>
          </a:p>
        </p:txBody>
      </p:sp>
      <p:graphicFrame>
        <p:nvGraphicFramePr>
          <p:cNvPr id="4" name="Table 4">
            <a:extLst>
              <a:ext uri="{FF2B5EF4-FFF2-40B4-BE49-F238E27FC236}">
                <a16:creationId xmlns:a16="http://schemas.microsoft.com/office/drawing/2014/main" id="{D7E9ABD0-6CFB-4B8A-876D-B49FD1AEACAD}"/>
              </a:ext>
            </a:extLst>
          </p:cNvPr>
          <p:cNvGraphicFramePr>
            <a:graphicFrameLocks noGrp="1"/>
          </p:cNvGraphicFramePr>
          <p:nvPr>
            <p:ph idx="1"/>
            <p:extLst>
              <p:ext uri="{D42A27DB-BD31-4B8C-83A1-F6EECF244321}">
                <p14:modId xmlns:p14="http://schemas.microsoft.com/office/powerpoint/2010/main" val="3873753639"/>
              </p:ext>
            </p:extLst>
          </p:nvPr>
        </p:nvGraphicFramePr>
        <p:xfrm>
          <a:off x="1144987" y="2277648"/>
          <a:ext cx="9628520" cy="4348480"/>
        </p:xfrm>
        <a:graphic>
          <a:graphicData uri="http://schemas.openxmlformats.org/drawingml/2006/table">
            <a:tbl>
              <a:tblPr firstRow="1" bandRow="1">
                <a:tableStyleId>{5C22544A-7EE6-4342-B048-85BDC9FD1C3A}</a:tableStyleId>
              </a:tblPr>
              <a:tblGrid>
                <a:gridCol w="1797505">
                  <a:extLst>
                    <a:ext uri="{9D8B030D-6E8A-4147-A177-3AD203B41FA5}">
                      <a16:colId xmlns:a16="http://schemas.microsoft.com/office/drawing/2014/main" val="112522896"/>
                    </a:ext>
                  </a:extLst>
                </a:gridCol>
                <a:gridCol w="433753">
                  <a:extLst>
                    <a:ext uri="{9D8B030D-6E8A-4147-A177-3AD203B41FA5}">
                      <a16:colId xmlns:a16="http://schemas.microsoft.com/office/drawing/2014/main" val="3727133419"/>
                    </a:ext>
                  </a:extLst>
                </a:gridCol>
                <a:gridCol w="586154">
                  <a:extLst>
                    <a:ext uri="{9D8B030D-6E8A-4147-A177-3AD203B41FA5}">
                      <a16:colId xmlns:a16="http://schemas.microsoft.com/office/drawing/2014/main" val="1390142545"/>
                    </a:ext>
                  </a:extLst>
                </a:gridCol>
                <a:gridCol w="445477">
                  <a:extLst>
                    <a:ext uri="{9D8B030D-6E8A-4147-A177-3AD203B41FA5}">
                      <a16:colId xmlns:a16="http://schemas.microsoft.com/office/drawing/2014/main" val="771976202"/>
                    </a:ext>
                  </a:extLst>
                </a:gridCol>
                <a:gridCol w="574431">
                  <a:extLst>
                    <a:ext uri="{9D8B030D-6E8A-4147-A177-3AD203B41FA5}">
                      <a16:colId xmlns:a16="http://schemas.microsoft.com/office/drawing/2014/main" val="2671673377"/>
                    </a:ext>
                  </a:extLst>
                </a:gridCol>
                <a:gridCol w="562708">
                  <a:extLst>
                    <a:ext uri="{9D8B030D-6E8A-4147-A177-3AD203B41FA5}">
                      <a16:colId xmlns:a16="http://schemas.microsoft.com/office/drawing/2014/main" val="2902396462"/>
                    </a:ext>
                  </a:extLst>
                </a:gridCol>
                <a:gridCol w="621323">
                  <a:extLst>
                    <a:ext uri="{9D8B030D-6E8A-4147-A177-3AD203B41FA5}">
                      <a16:colId xmlns:a16="http://schemas.microsoft.com/office/drawing/2014/main" val="3303720812"/>
                    </a:ext>
                  </a:extLst>
                </a:gridCol>
                <a:gridCol w="527538">
                  <a:extLst>
                    <a:ext uri="{9D8B030D-6E8A-4147-A177-3AD203B41FA5}">
                      <a16:colId xmlns:a16="http://schemas.microsoft.com/office/drawing/2014/main" val="3759150624"/>
                    </a:ext>
                  </a:extLst>
                </a:gridCol>
                <a:gridCol w="658020">
                  <a:extLst>
                    <a:ext uri="{9D8B030D-6E8A-4147-A177-3AD203B41FA5}">
                      <a16:colId xmlns:a16="http://schemas.microsoft.com/office/drawing/2014/main" val="3291477571"/>
                    </a:ext>
                  </a:extLst>
                </a:gridCol>
                <a:gridCol w="1686595">
                  <a:extLst>
                    <a:ext uri="{9D8B030D-6E8A-4147-A177-3AD203B41FA5}">
                      <a16:colId xmlns:a16="http://schemas.microsoft.com/office/drawing/2014/main" val="2321945424"/>
                    </a:ext>
                  </a:extLst>
                </a:gridCol>
                <a:gridCol w="808893">
                  <a:extLst>
                    <a:ext uri="{9D8B030D-6E8A-4147-A177-3AD203B41FA5}">
                      <a16:colId xmlns:a16="http://schemas.microsoft.com/office/drawing/2014/main" val="2562217529"/>
                    </a:ext>
                  </a:extLst>
                </a:gridCol>
                <a:gridCol w="926123">
                  <a:extLst>
                    <a:ext uri="{9D8B030D-6E8A-4147-A177-3AD203B41FA5}">
                      <a16:colId xmlns:a16="http://schemas.microsoft.com/office/drawing/2014/main" val="128192359"/>
                    </a:ext>
                  </a:extLst>
                </a:gridCol>
              </a:tblGrid>
              <a:tr h="498902">
                <a:tc>
                  <a:txBody>
                    <a:bodyPr/>
                    <a:lstStyle/>
                    <a:p>
                      <a:endParaRPr lang="en-US" dirty="0"/>
                    </a:p>
                  </a:txBody>
                  <a:tcPr/>
                </a:tc>
                <a:tc gridSpan="2">
                  <a:txBody>
                    <a:bodyPr/>
                    <a:lstStyle/>
                    <a:p>
                      <a:pPr algn="ctr"/>
                      <a:r>
                        <a:rPr lang="sr-Cyrl-RS" dirty="0">
                          <a:solidFill>
                            <a:schemeClr val="tx1"/>
                          </a:solidFill>
                        </a:rPr>
                        <a:t>Пети</a:t>
                      </a:r>
                    </a:p>
                    <a:p>
                      <a:pPr algn="ctr"/>
                      <a:r>
                        <a:rPr lang="sr-Cyrl-RS" dirty="0">
                          <a:solidFill>
                            <a:schemeClr val="tx1"/>
                          </a:solidFill>
                        </a:rPr>
                        <a:t>разред</a:t>
                      </a:r>
                      <a:endParaRPr lang="en-US" dirty="0">
                        <a:solidFill>
                          <a:schemeClr val="tx1"/>
                        </a:solidFill>
                      </a:endParaRPr>
                    </a:p>
                  </a:txBody>
                  <a:tcPr/>
                </a:tc>
                <a:tc hMerge="1">
                  <a:txBody>
                    <a:bodyPr/>
                    <a:lstStyle/>
                    <a:p>
                      <a:endParaRPr lang="en-US" dirty="0"/>
                    </a:p>
                  </a:txBody>
                  <a:tcPr/>
                </a:tc>
                <a:tc gridSpan="2">
                  <a:txBody>
                    <a:bodyPr/>
                    <a:lstStyle/>
                    <a:p>
                      <a:pPr algn="ctr"/>
                      <a:r>
                        <a:rPr lang="sr-Cyrl-RS" dirty="0">
                          <a:solidFill>
                            <a:schemeClr val="tx1"/>
                          </a:solidFill>
                        </a:rPr>
                        <a:t>Шести разред</a:t>
                      </a:r>
                      <a:endParaRPr lang="en-US" dirty="0">
                        <a:solidFill>
                          <a:schemeClr val="tx1"/>
                        </a:solidFill>
                      </a:endParaRPr>
                    </a:p>
                  </a:txBody>
                  <a:tcPr/>
                </a:tc>
                <a:tc hMerge="1">
                  <a:txBody>
                    <a:bodyPr/>
                    <a:lstStyle/>
                    <a:p>
                      <a:endParaRPr lang="en-US" dirty="0"/>
                    </a:p>
                  </a:txBody>
                  <a:tcPr/>
                </a:tc>
                <a:tc gridSpan="2">
                  <a:txBody>
                    <a:bodyPr/>
                    <a:lstStyle/>
                    <a:p>
                      <a:pPr algn="ctr"/>
                      <a:r>
                        <a:rPr lang="sr-Cyrl-RS" dirty="0">
                          <a:solidFill>
                            <a:schemeClr val="tx1"/>
                          </a:solidFill>
                        </a:rPr>
                        <a:t>Седми разред</a:t>
                      </a:r>
                      <a:endParaRPr lang="en-US" dirty="0">
                        <a:solidFill>
                          <a:schemeClr val="tx1"/>
                        </a:solidFill>
                      </a:endParaRPr>
                    </a:p>
                  </a:txBody>
                  <a:tcPr/>
                </a:tc>
                <a:tc hMerge="1">
                  <a:txBody>
                    <a:bodyPr/>
                    <a:lstStyle/>
                    <a:p>
                      <a:endParaRPr lang="en-US" dirty="0"/>
                    </a:p>
                  </a:txBody>
                  <a:tcPr/>
                </a:tc>
                <a:tc gridSpan="2">
                  <a:txBody>
                    <a:bodyPr/>
                    <a:lstStyle/>
                    <a:p>
                      <a:pPr algn="ctr"/>
                      <a:r>
                        <a:rPr lang="sr-Cyrl-RS" dirty="0">
                          <a:solidFill>
                            <a:schemeClr val="tx1"/>
                          </a:solidFill>
                        </a:rPr>
                        <a:t>Осми разред</a:t>
                      </a:r>
                      <a:endParaRPr lang="en-US" dirty="0">
                        <a:solidFill>
                          <a:schemeClr val="tx1"/>
                        </a:solidFill>
                      </a:endParaRPr>
                    </a:p>
                  </a:txBody>
                  <a:tcPr/>
                </a:tc>
                <a:tc hMerge="1">
                  <a:txBody>
                    <a:bodyPr/>
                    <a:lstStyle/>
                    <a:p>
                      <a:endParaRPr lang="en-US" dirty="0"/>
                    </a:p>
                  </a:txBody>
                  <a:tcPr/>
                </a:tc>
                <a:tc gridSpan="3">
                  <a:txBody>
                    <a:bodyPr/>
                    <a:lstStyle/>
                    <a:p>
                      <a:pPr algn="ctr"/>
                      <a:endParaRPr lang="sr-Cyrl-RS" dirty="0">
                        <a:solidFill>
                          <a:schemeClr val="tx1"/>
                        </a:solidFill>
                      </a:endParaRPr>
                    </a:p>
                    <a:p>
                      <a:pPr algn="ctr"/>
                      <a:r>
                        <a:rPr lang="sr-Cyrl-RS" dirty="0">
                          <a:solidFill>
                            <a:schemeClr val="tx1"/>
                          </a:solidFill>
                        </a:rPr>
                        <a:t>Укупно 226 ученика</a:t>
                      </a:r>
                      <a:endParaRPr lang="en-US" dirty="0">
                        <a:solidFill>
                          <a:schemeClr val="tx1"/>
                        </a:solidFill>
                      </a:endParaRP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649326862"/>
                  </a:ext>
                </a:extLst>
              </a:tr>
              <a:tr h="370840">
                <a:tc>
                  <a:txBody>
                    <a:bodyPr/>
                    <a:lstStyle/>
                    <a:p>
                      <a:pPr algn="ctr" fontAlgn="b"/>
                      <a:r>
                        <a:rPr lang="sr-Cyrl-RS" sz="1600" b="0" i="0" u="none" strike="noStrike" dirty="0">
                          <a:solidFill>
                            <a:srgbClr val="002060"/>
                          </a:solidFill>
                          <a:effectLst/>
                          <a:latin typeface="Calibri" panose="020F0502020204030204" pitchFamily="34" charset="0"/>
                        </a:rPr>
                        <a:t>Пол</a:t>
                      </a:r>
                    </a:p>
                  </a:txBody>
                  <a:tcPr marL="9525" marR="9525" marT="9525" marB="0" anchor="b"/>
                </a:tc>
                <a:tc>
                  <a:txBody>
                    <a:bodyPr/>
                    <a:lstStyle/>
                    <a:p>
                      <a:pPr algn="ctr" fontAlgn="b"/>
                      <a:r>
                        <a:rPr lang="sr-Cyrl-RS" sz="1600" b="0" i="0" u="none" strike="noStrike" dirty="0">
                          <a:solidFill>
                            <a:srgbClr val="002060"/>
                          </a:solidFill>
                          <a:effectLst/>
                          <a:latin typeface="Calibri" panose="020F0502020204030204" pitchFamily="34" charset="0"/>
                        </a:rPr>
                        <a:t>м</a:t>
                      </a:r>
                    </a:p>
                  </a:txBody>
                  <a:tcPr marL="9525" marR="9525" marT="9525" marB="0" anchor="b"/>
                </a:tc>
                <a:tc>
                  <a:txBody>
                    <a:bodyPr/>
                    <a:lstStyle/>
                    <a:p>
                      <a:pPr algn="ctr" fontAlgn="b"/>
                      <a:r>
                        <a:rPr lang="sr-Cyrl-RS" sz="1600" b="0" i="0" u="none" strike="noStrike" dirty="0">
                          <a:solidFill>
                            <a:srgbClr val="002060"/>
                          </a:solidFill>
                          <a:effectLst/>
                          <a:latin typeface="Calibri" panose="020F0502020204030204" pitchFamily="34" charset="0"/>
                        </a:rPr>
                        <a:t>ж</a:t>
                      </a:r>
                    </a:p>
                  </a:txBody>
                  <a:tcPr marL="9525" marR="9525" marT="9525" marB="0" anchor="b"/>
                </a:tc>
                <a:tc>
                  <a:txBody>
                    <a:bodyPr/>
                    <a:lstStyle/>
                    <a:p>
                      <a:pPr algn="ctr" fontAlgn="b"/>
                      <a:r>
                        <a:rPr lang="sr-Cyrl-RS" sz="1600" b="0" i="0" u="none" strike="noStrike" dirty="0">
                          <a:solidFill>
                            <a:srgbClr val="002060"/>
                          </a:solidFill>
                          <a:effectLst/>
                          <a:latin typeface="Calibri" panose="020F0502020204030204" pitchFamily="34" charset="0"/>
                        </a:rPr>
                        <a:t>м</a:t>
                      </a:r>
                    </a:p>
                  </a:txBody>
                  <a:tcPr marL="9525" marR="9525" marT="9525" marB="0" anchor="b"/>
                </a:tc>
                <a:tc>
                  <a:txBody>
                    <a:bodyPr/>
                    <a:lstStyle/>
                    <a:p>
                      <a:pPr algn="ctr" fontAlgn="b"/>
                      <a:r>
                        <a:rPr lang="sr-Cyrl-RS" sz="1600" b="0" i="0" u="none" strike="noStrike" dirty="0">
                          <a:solidFill>
                            <a:srgbClr val="002060"/>
                          </a:solidFill>
                          <a:effectLst/>
                          <a:latin typeface="Calibri" panose="020F0502020204030204" pitchFamily="34" charset="0"/>
                        </a:rPr>
                        <a:t>ж</a:t>
                      </a:r>
                    </a:p>
                  </a:txBody>
                  <a:tcPr marL="9525" marR="9525" marT="9525" marB="0" anchor="b"/>
                </a:tc>
                <a:tc>
                  <a:txBody>
                    <a:bodyPr/>
                    <a:lstStyle/>
                    <a:p>
                      <a:pPr algn="ctr" fontAlgn="b"/>
                      <a:r>
                        <a:rPr lang="sr-Cyrl-RS" sz="1600" b="0" i="0" u="none" strike="noStrike" dirty="0">
                          <a:solidFill>
                            <a:srgbClr val="002060"/>
                          </a:solidFill>
                          <a:effectLst/>
                          <a:latin typeface="Calibri" panose="020F0502020204030204" pitchFamily="34" charset="0"/>
                        </a:rPr>
                        <a:t>м</a:t>
                      </a:r>
                    </a:p>
                  </a:txBody>
                  <a:tcPr marL="9525" marR="9525" marT="9525" marB="0" anchor="b"/>
                </a:tc>
                <a:tc>
                  <a:txBody>
                    <a:bodyPr/>
                    <a:lstStyle/>
                    <a:p>
                      <a:pPr algn="ctr" fontAlgn="b"/>
                      <a:r>
                        <a:rPr lang="sr-Cyrl-RS" sz="1600" b="0" i="0" u="none" strike="noStrike" dirty="0">
                          <a:solidFill>
                            <a:srgbClr val="002060"/>
                          </a:solidFill>
                          <a:effectLst/>
                          <a:latin typeface="Calibri" panose="020F0502020204030204" pitchFamily="34" charset="0"/>
                        </a:rPr>
                        <a:t>ж</a:t>
                      </a:r>
                    </a:p>
                  </a:txBody>
                  <a:tcPr marL="9525" marR="9525" marT="9525" marB="0" anchor="b"/>
                </a:tc>
                <a:tc>
                  <a:txBody>
                    <a:bodyPr/>
                    <a:lstStyle/>
                    <a:p>
                      <a:pPr algn="ctr" fontAlgn="b"/>
                      <a:r>
                        <a:rPr lang="sr-Cyrl-RS" sz="1600" b="0" i="0" u="none" strike="noStrike" dirty="0">
                          <a:solidFill>
                            <a:srgbClr val="002060"/>
                          </a:solidFill>
                          <a:effectLst/>
                          <a:latin typeface="Calibri" panose="020F0502020204030204" pitchFamily="34" charset="0"/>
                        </a:rPr>
                        <a:t>м</a:t>
                      </a:r>
                    </a:p>
                  </a:txBody>
                  <a:tcPr marL="9525" marR="9525" marT="9525" marB="0" anchor="b"/>
                </a:tc>
                <a:tc>
                  <a:txBody>
                    <a:bodyPr/>
                    <a:lstStyle/>
                    <a:p>
                      <a:pPr algn="ctr" fontAlgn="b"/>
                      <a:r>
                        <a:rPr lang="sr-Cyrl-RS" sz="1600" b="0" i="0" u="none" strike="noStrike" dirty="0">
                          <a:solidFill>
                            <a:srgbClr val="002060"/>
                          </a:solidFill>
                          <a:effectLst/>
                          <a:latin typeface="Calibri" panose="020F0502020204030204" pitchFamily="34" charset="0"/>
                        </a:rPr>
                        <a:t>ж</a:t>
                      </a:r>
                    </a:p>
                  </a:txBody>
                  <a:tcPr marL="9525" marR="9525" marT="9525" marB="0" anchor="b"/>
                </a:tc>
                <a:tc>
                  <a:txBody>
                    <a:bodyPr/>
                    <a:lstStyle/>
                    <a:p>
                      <a:pPr algn="ctr" fontAlgn="b"/>
                      <a:r>
                        <a:rPr lang="sr-Cyrl-RS" sz="1600" b="0" i="0" u="none" strike="noStrike" dirty="0">
                          <a:solidFill>
                            <a:srgbClr val="002060"/>
                          </a:solidFill>
                          <a:effectLst/>
                          <a:latin typeface="Calibri" panose="020F0502020204030204" pitchFamily="34" charset="0"/>
                        </a:rPr>
                        <a:t>Пол</a:t>
                      </a:r>
                    </a:p>
                  </a:txBody>
                  <a:tcPr marL="9525" marR="9525" marT="9525" marB="0" anchor="b"/>
                </a:tc>
                <a:tc>
                  <a:txBody>
                    <a:bodyPr/>
                    <a:lstStyle/>
                    <a:p>
                      <a:pPr algn="ctr" fontAlgn="b"/>
                      <a:r>
                        <a:rPr lang="sr-Cyrl-RS" sz="1600" b="0" i="0" u="none" strike="noStrike" dirty="0">
                          <a:solidFill>
                            <a:srgbClr val="002060"/>
                          </a:solidFill>
                          <a:effectLst/>
                          <a:latin typeface="Calibri" panose="020F0502020204030204" pitchFamily="34" charset="0"/>
                        </a:rPr>
                        <a:t>м</a:t>
                      </a:r>
                    </a:p>
                  </a:txBody>
                  <a:tcPr marL="9525" marR="9525" marT="9525" marB="0" anchor="b"/>
                </a:tc>
                <a:tc>
                  <a:txBody>
                    <a:bodyPr/>
                    <a:lstStyle/>
                    <a:p>
                      <a:pPr algn="ctr" fontAlgn="b"/>
                      <a:r>
                        <a:rPr lang="sr-Cyrl-RS" sz="1600" b="0" i="0" u="none" strike="noStrike" dirty="0">
                          <a:solidFill>
                            <a:srgbClr val="002060"/>
                          </a:solidFill>
                          <a:effectLst/>
                          <a:latin typeface="Calibri" panose="020F0502020204030204" pitchFamily="34" charset="0"/>
                        </a:rPr>
                        <a:t>ж</a:t>
                      </a:r>
                    </a:p>
                  </a:txBody>
                  <a:tcPr marL="9525" marR="9525" marT="9525" marB="0" anchor="b"/>
                </a:tc>
                <a:extLst>
                  <a:ext uri="{0D108BD9-81ED-4DB2-BD59-A6C34878D82A}">
                    <a16:rowId xmlns:a16="http://schemas.microsoft.com/office/drawing/2014/main" val="3013291605"/>
                  </a:ext>
                </a:extLst>
              </a:tr>
              <a:tr h="370840">
                <a:tc>
                  <a:txBody>
                    <a:bodyPr/>
                    <a:lstStyle/>
                    <a:p>
                      <a:pPr algn="ctr" fontAlgn="b"/>
                      <a:r>
                        <a:rPr lang="sr-Cyrl-RS" sz="1600" b="0" i="0" u="none" strike="noStrike" dirty="0">
                          <a:solidFill>
                            <a:srgbClr val="002060"/>
                          </a:solidFill>
                          <a:effectLst/>
                          <a:latin typeface="Calibri" panose="020F0502020204030204" pitchFamily="34" charset="0"/>
                        </a:rPr>
                        <a:t>Мање од 10</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5</a:t>
                      </a:r>
                    </a:p>
                  </a:txBody>
                  <a:tcPr marL="9525" marR="9525" marT="9525" marB="0" anchor="b"/>
                </a:tc>
                <a:tc>
                  <a:txBody>
                    <a:bodyPr/>
                    <a:lstStyle/>
                    <a:p>
                      <a:pPr algn="ctr" fontAlgn="b"/>
                      <a:r>
                        <a:rPr lang="sr-Cyrl-RS" sz="1600" b="0" i="0" u="none" strike="noStrike" dirty="0">
                          <a:solidFill>
                            <a:srgbClr val="002060"/>
                          </a:solidFill>
                          <a:effectLst/>
                          <a:latin typeface="Calibri" panose="020F0502020204030204" pitchFamily="34" charset="0"/>
                        </a:rPr>
                        <a:t>13</a:t>
                      </a:r>
                      <a:endParaRPr lang="en-US" sz="1600" b="0" i="0" u="none" strike="noStrike" dirty="0">
                        <a:solidFill>
                          <a:srgbClr val="002060"/>
                        </a:solidFill>
                        <a:effectLst/>
                        <a:latin typeface="Calibri" panose="020F0502020204030204" pitchFamily="34" charset="0"/>
                      </a:endParaRPr>
                    </a:p>
                  </a:txBody>
                  <a:tcPr marL="9525" marR="9525" marT="9525" marB="0" anchor="b"/>
                </a:tc>
                <a:tc>
                  <a:txBody>
                    <a:bodyPr/>
                    <a:lstStyle/>
                    <a:p>
                      <a:pPr algn="ctr" fontAlgn="b"/>
                      <a:r>
                        <a:rPr lang="en-US" sz="1600" b="0" i="0" u="none" strike="noStrike">
                          <a:solidFill>
                            <a:srgbClr val="002060"/>
                          </a:solidFill>
                          <a:effectLst/>
                          <a:latin typeface="Calibri" panose="020F0502020204030204" pitchFamily="34" charset="0"/>
                        </a:rPr>
                        <a:t>7</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9</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5</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11</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3</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6</a:t>
                      </a:r>
                    </a:p>
                  </a:txBody>
                  <a:tcPr marL="9525" marR="9525" marT="9525" marB="0" anchor="b"/>
                </a:tc>
                <a:tc>
                  <a:txBody>
                    <a:bodyPr/>
                    <a:lstStyle/>
                    <a:p>
                      <a:pPr algn="ctr" fontAlgn="b"/>
                      <a:r>
                        <a:rPr lang="sr-Cyrl-RS" sz="1600" b="0" i="0" u="none" strike="noStrike" dirty="0">
                          <a:solidFill>
                            <a:srgbClr val="002060"/>
                          </a:solidFill>
                          <a:effectLst/>
                          <a:latin typeface="Calibri" panose="020F0502020204030204" pitchFamily="34" charset="0"/>
                        </a:rPr>
                        <a:t>мање од 10</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20</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39</a:t>
                      </a:r>
                    </a:p>
                  </a:txBody>
                  <a:tcPr marL="9525" marR="9525" marT="9525" marB="0" anchor="b"/>
                </a:tc>
                <a:extLst>
                  <a:ext uri="{0D108BD9-81ED-4DB2-BD59-A6C34878D82A}">
                    <a16:rowId xmlns:a16="http://schemas.microsoft.com/office/drawing/2014/main" val="2764027095"/>
                  </a:ext>
                </a:extLst>
              </a:tr>
              <a:tr h="370840">
                <a:tc>
                  <a:txBody>
                    <a:bodyPr/>
                    <a:lstStyle/>
                    <a:p>
                      <a:pPr algn="ctr" fontAlgn="b"/>
                      <a:r>
                        <a:rPr lang="sr-Cyrl-RS" sz="1600" b="0" i="0" u="none" strike="noStrike" dirty="0">
                          <a:solidFill>
                            <a:srgbClr val="002060"/>
                          </a:solidFill>
                          <a:effectLst/>
                          <a:latin typeface="Calibri" panose="020F0502020204030204" pitchFamily="34" charset="0"/>
                        </a:rPr>
                        <a:t>Од 10 до 20</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9</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10</a:t>
                      </a:r>
                    </a:p>
                  </a:txBody>
                  <a:tcPr marL="9525" marR="9525" marT="9525" marB="0" anchor="b"/>
                </a:tc>
                <a:tc>
                  <a:txBody>
                    <a:bodyPr/>
                    <a:lstStyle/>
                    <a:p>
                      <a:pPr algn="ctr" fontAlgn="b"/>
                      <a:r>
                        <a:rPr lang="en-US" sz="1600" b="0" i="0" u="none" strike="noStrike">
                          <a:solidFill>
                            <a:srgbClr val="002060"/>
                          </a:solidFill>
                          <a:effectLst/>
                          <a:latin typeface="Calibri" panose="020F0502020204030204" pitchFamily="34" charset="0"/>
                        </a:rPr>
                        <a:t>9</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16</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8</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8</a:t>
                      </a:r>
                    </a:p>
                  </a:txBody>
                  <a:tcPr marL="9525" marR="9525" marT="9525" marB="0" anchor="b"/>
                </a:tc>
                <a:tc>
                  <a:txBody>
                    <a:bodyPr/>
                    <a:lstStyle/>
                    <a:p>
                      <a:pPr algn="ctr" fontAlgn="b"/>
                      <a:r>
                        <a:rPr lang="en-US" sz="1600" b="0" i="0" u="none" strike="noStrike">
                          <a:solidFill>
                            <a:srgbClr val="002060"/>
                          </a:solidFill>
                          <a:effectLst/>
                          <a:latin typeface="Calibri" panose="020F0502020204030204" pitchFamily="34" charset="0"/>
                        </a:rPr>
                        <a:t>13</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6</a:t>
                      </a:r>
                    </a:p>
                  </a:txBody>
                  <a:tcPr marL="9525" marR="9525" marT="9525" marB="0" anchor="b"/>
                </a:tc>
                <a:tc>
                  <a:txBody>
                    <a:bodyPr/>
                    <a:lstStyle/>
                    <a:p>
                      <a:pPr algn="ctr" fontAlgn="b"/>
                      <a:r>
                        <a:rPr lang="sr-Cyrl-RS" sz="1600" b="0" i="0" u="none" strike="noStrike" dirty="0">
                          <a:solidFill>
                            <a:srgbClr val="002060"/>
                          </a:solidFill>
                          <a:effectLst/>
                          <a:latin typeface="Calibri" panose="020F0502020204030204" pitchFamily="34" charset="0"/>
                        </a:rPr>
                        <a:t>од 11 до 20</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39</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40</a:t>
                      </a:r>
                    </a:p>
                  </a:txBody>
                  <a:tcPr marL="9525" marR="9525" marT="9525" marB="0" anchor="b"/>
                </a:tc>
                <a:extLst>
                  <a:ext uri="{0D108BD9-81ED-4DB2-BD59-A6C34878D82A}">
                    <a16:rowId xmlns:a16="http://schemas.microsoft.com/office/drawing/2014/main" val="1728546410"/>
                  </a:ext>
                </a:extLst>
              </a:tr>
              <a:tr h="370840">
                <a:tc>
                  <a:txBody>
                    <a:bodyPr/>
                    <a:lstStyle/>
                    <a:p>
                      <a:pPr algn="ctr" fontAlgn="b"/>
                      <a:r>
                        <a:rPr lang="sr-Cyrl-RS" sz="1600" b="0" i="0" u="none" strike="noStrike" dirty="0">
                          <a:solidFill>
                            <a:srgbClr val="002060"/>
                          </a:solidFill>
                          <a:effectLst/>
                          <a:latin typeface="Calibri" panose="020F0502020204030204" pitchFamily="34" charset="0"/>
                        </a:rPr>
                        <a:t>Од 21 до30</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2</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9</a:t>
                      </a:r>
                    </a:p>
                  </a:txBody>
                  <a:tcPr marL="9525" marR="9525" marT="9525" marB="0" anchor="b"/>
                </a:tc>
                <a:tc>
                  <a:txBody>
                    <a:bodyPr/>
                    <a:lstStyle/>
                    <a:p>
                      <a:pPr algn="ctr" fontAlgn="b"/>
                      <a:r>
                        <a:rPr lang="en-US" sz="1600" b="0" i="0" u="none" strike="noStrike">
                          <a:solidFill>
                            <a:srgbClr val="002060"/>
                          </a:solidFill>
                          <a:effectLst/>
                          <a:latin typeface="Calibri" panose="020F0502020204030204" pitchFamily="34" charset="0"/>
                        </a:rPr>
                        <a:t>1</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4</a:t>
                      </a:r>
                    </a:p>
                  </a:txBody>
                  <a:tcPr marL="9525" marR="9525" marT="9525" marB="0" anchor="b"/>
                </a:tc>
                <a:tc>
                  <a:txBody>
                    <a:bodyPr/>
                    <a:lstStyle/>
                    <a:p>
                      <a:pPr algn="ctr" fontAlgn="b"/>
                      <a:r>
                        <a:rPr lang="en-US" sz="1600" b="0" i="0" u="none" strike="noStrike">
                          <a:solidFill>
                            <a:srgbClr val="002060"/>
                          </a:solidFill>
                          <a:effectLst/>
                          <a:latin typeface="Calibri" panose="020F0502020204030204" pitchFamily="34" charset="0"/>
                        </a:rPr>
                        <a:t>6</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6</a:t>
                      </a:r>
                    </a:p>
                  </a:txBody>
                  <a:tcPr marL="9525" marR="9525" marT="9525" marB="0" anchor="b"/>
                </a:tc>
                <a:tc>
                  <a:txBody>
                    <a:bodyPr/>
                    <a:lstStyle/>
                    <a:p>
                      <a:pPr algn="ctr" fontAlgn="b"/>
                      <a:r>
                        <a:rPr lang="en-US" sz="1600" b="0" i="0" u="none" strike="noStrike">
                          <a:solidFill>
                            <a:srgbClr val="002060"/>
                          </a:solidFill>
                          <a:effectLst/>
                          <a:latin typeface="Calibri" panose="020F0502020204030204" pitchFamily="34" charset="0"/>
                        </a:rPr>
                        <a:t>11</a:t>
                      </a:r>
                    </a:p>
                  </a:txBody>
                  <a:tcPr marL="9525" marR="9525" marT="9525" marB="0" anchor="b"/>
                </a:tc>
                <a:tc>
                  <a:txBody>
                    <a:bodyPr/>
                    <a:lstStyle/>
                    <a:p>
                      <a:pPr algn="ctr" fontAlgn="b"/>
                      <a:r>
                        <a:rPr lang="en-US" sz="1600" b="0" i="0" u="none" strike="noStrike">
                          <a:solidFill>
                            <a:srgbClr val="002060"/>
                          </a:solidFill>
                          <a:effectLst/>
                          <a:latin typeface="Calibri" panose="020F0502020204030204" pitchFamily="34" charset="0"/>
                        </a:rPr>
                        <a:t>17</a:t>
                      </a:r>
                    </a:p>
                  </a:txBody>
                  <a:tcPr marL="9525" marR="9525" marT="9525" marB="0" anchor="b"/>
                </a:tc>
                <a:tc>
                  <a:txBody>
                    <a:bodyPr/>
                    <a:lstStyle/>
                    <a:p>
                      <a:pPr algn="ctr" fontAlgn="b"/>
                      <a:r>
                        <a:rPr lang="sr-Cyrl-RS" sz="1600" b="0" i="0" u="none" strike="noStrike" dirty="0">
                          <a:solidFill>
                            <a:srgbClr val="002060"/>
                          </a:solidFill>
                          <a:effectLst/>
                          <a:latin typeface="Calibri" panose="020F0502020204030204" pitchFamily="34" charset="0"/>
                        </a:rPr>
                        <a:t>од 21 до 30</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20</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36</a:t>
                      </a:r>
                    </a:p>
                  </a:txBody>
                  <a:tcPr marL="9525" marR="9525" marT="9525" marB="0" anchor="b"/>
                </a:tc>
                <a:extLst>
                  <a:ext uri="{0D108BD9-81ED-4DB2-BD59-A6C34878D82A}">
                    <a16:rowId xmlns:a16="http://schemas.microsoft.com/office/drawing/2014/main" val="1472594104"/>
                  </a:ext>
                </a:extLst>
              </a:tr>
              <a:tr h="370840">
                <a:tc>
                  <a:txBody>
                    <a:bodyPr/>
                    <a:lstStyle/>
                    <a:p>
                      <a:pPr algn="ctr" fontAlgn="b"/>
                      <a:r>
                        <a:rPr lang="sr-Cyrl-RS" sz="1600" b="0" i="0" u="none" strike="noStrike" dirty="0">
                          <a:solidFill>
                            <a:srgbClr val="002060"/>
                          </a:solidFill>
                          <a:effectLst/>
                          <a:latin typeface="Calibri" panose="020F0502020204030204" pitchFamily="34" charset="0"/>
                        </a:rPr>
                        <a:t>Од 31 до 40</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1</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 </a:t>
                      </a:r>
                    </a:p>
                  </a:txBody>
                  <a:tcPr marL="9525" marR="9525" marT="9525" marB="0" anchor="b"/>
                </a:tc>
                <a:tc>
                  <a:txBody>
                    <a:bodyPr/>
                    <a:lstStyle/>
                    <a:p>
                      <a:pPr algn="ctr" fontAlgn="b"/>
                      <a:r>
                        <a:rPr lang="en-US" sz="1600" b="0" i="0" u="none" strike="noStrike">
                          <a:solidFill>
                            <a:srgbClr val="002060"/>
                          </a:solidFill>
                          <a:effectLst/>
                          <a:latin typeface="Calibri" panose="020F0502020204030204" pitchFamily="34" charset="0"/>
                        </a:rPr>
                        <a:t>3</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 </a:t>
                      </a:r>
                    </a:p>
                  </a:txBody>
                  <a:tcPr marL="9525" marR="9525" marT="9525" marB="0" anchor="b"/>
                </a:tc>
                <a:tc>
                  <a:txBody>
                    <a:bodyPr/>
                    <a:lstStyle/>
                    <a:p>
                      <a:pPr algn="ctr" fontAlgn="b"/>
                      <a:r>
                        <a:rPr lang="en-US" sz="1600" b="0" i="0" u="none" strike="noStrike">
                          <a:solidFill>
                            <a:srgbClr val="002060"/>
                          </a:solidFill>
                          <a:effectLst/>
                          <a:latin typeface="Calibri" panose="020F0502020204030204" pitchFamily="34" charset="0"/>
                        </a:rPr>
                        <a:t>3</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4</a:t>
                      </a:r>
                    </a:p>
                  </a:txBody>
                  <a:tcPr marL="9525" marR="9525" marT="9525" marB="0" anchor="b"/>
                </a:tc>
                <a:tc>
                  <a:txBody>
                    <a:bodyPr/>
                    <a:lstStyle/>
                    <a:p>
                      <a:pPr algn="ctr" fontAlgn="b"/>
                      <a:r>
                        <a:rPr lang="en-US" sz="1600" b="0" i="0" u="none" strike="noStrike">
                          <a:solidFill>
                            <a:srgbClr val="002060"/>
                          </a:solidFill>
                          <a:effectLst/>
                          <a:latin typeface="Calibri" panose="020F0502020204030204" pitchFamily="34" charset="0"/>
                        </a:rPr>
                        <a:t>5</a:t>
                      </a:r>
                    </a:p>
                  </a:txBody>
                  <a:tcPr marL="9525" marR="9525" marT="9525" marB="0" anchor="b"/>
                </a:tc>
                <a:tc>
                  <a:txBody>
                    <a:bodyPr/>
                    <a:lstStyle/>
                    <a:p>
                      <a:pPr algn="ctr" fontAlgn="b"/>
                      <a:r>
                        <a:rPr lang="en-US" sz="1600" b="0" i="0" u="none" strike="noStrike">
                          <a:solidFill>
                            <a:srgbClr val="002060"/>
                          </a:solidFill>
                          <a:effectLst/>
                          <a:latin typeface="Calibri" panose="020F0502020204030204" pitchFamily="34" charset="0"/>
                        </a:rPr>
                        <a:t> </a:t>
                      </a:r>
                    </a:p>
                  </a:txBody>
                  <a:tcPr marL="9525" marR="9525" marT="9525" marB="0" anchor="b"/>
                </a:tc>
                <a:tc>
                  <a:txBody>
                    <a:bodyPr/>
                    <a:lstStyle/>
                    <a:p>
                      <a:pPr algn="ctr" fontAlgn="b"/>
                      <a:r>
                        <a:rPr lang="sr-Cyrl-RS" sz="1600" b="0" i="0" u="none" strike="noStrike" dirty="0">
                          <a:solidFill>
                            <a:srgbClr val="002060"/>
                          </a:solidFill>
                          <a:effectLst/>
                          <a:latin typeface="Calibri" panose="020F0502020204030204" pitchFamily="34" charset="0"/>
                        </a:rPr>
                        <a:t>од 31 до 40</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12</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4</a:t>
                      </a:r>
                    </a:p>
                  </a:txBody>
                  <a:tcPr marL="9525" marR="9525" marT="9525" marB="0" anchor="b"/>
                </a:tc>
                <a:extLst>
                  <a:ext uri="{0D108BD9-81ED-4DB2-BD59-A6C34878D82A}">
                    <a16:rowId xmlns:a16="http://schemas.microsoft.com/office/drawing/2014/main" val="2933576508"/>
                  </a:ext>
                </a:extLst>
              </a:tr>
              <a:tr h="370840">
                <a:tc>
                  <a:txBody>
                    <a:bodyPr/>
                    <a:lstStyle/>
                    <a:p>
                      <a:pPr algn="ctr" fontAlgn="b"/>
                      <a:r>
                        <a:rPr lang="sr-Cyrl-RS" sz="1600" b="1" i="0" u="none" strike="noStrike" dirty="0">
                          <a:solidFill>
                            <a:srgbClr val="C00000"/>
                          </a:solidFill>
                          <a:effectLst/>
                          <a:latin typeface="Calibri" panose="020F0502020204030204" pitchFamily="34" charset="0"/>
                        </a:rPr>
                        <a:t>Од 41 до 50</a:t>
                      </a:r>
                    </a:p>
                  </a:txBody>
                  <a:tcPr marL="9525" marR="9525" marT="9525" marB="0" anchor="b"/>
                </a:tc>
                <a:tc>
                  <a:txBody>
                    <a:bodyPr/>
                    <a:lstStyle/>
                    <a:p>
                      <a:pPr algn="ctr" fontAlgn="b"/>
                      <a:r>
                        <a:rPr lang="en-US" sz="1600" b="1" i="0" u="none" strike="noStrike" dirty="0">
                          <a:solidFill>
                            <a:srgbClr val="C00000"/>
                          </a:solidFill>
                          <a:effectLst/>
                          <a:latin typeface="Calibri" panose="020F0502020204030204" pitchFamily="34" charset="0"/>
                        </a:rPr>
                        <a:t> </a:t>
                      </a:r>
                    </a:p>
                  </a:txBody>
                  <a:tcPr marL="9525" marR="9525" marT="9525" marB="0" anchor="b"/>
                </a:tc>
                <a:tc>
                  <a:txBody>
                    <a:bodyPr/>
                    <a:lstStyle/>
                    <a:p>
                      <a:pPr algn="ctr" fontAlgn="b"/>
                      <a:r>
                        <a:rPr lang="en-US" sz="1600" b="1" i="0" u="none" strike="noStrike" dirty="0">
                          <a:solidFill>
                            <a:srgbClr val="C00000"/>
                          </a:solidFill>
                          <a:effectLst/>
                          <a:latin typeface="Calibri" panose="020F0502020204030204" pitchFamily="34" charset="0"/>
                        </a:rPr>
                        <a:t> </a:t>
                      </a:r>
                    </a:p>
                  </a:txBody>
                  <a:tcPr marL="9525" marR="9525" marT="9525" marB="0" anchor="b"/>
                </a:tc>
                <a:tc>
                  <a:txBody>
                    <a:bodyPr/>
                    <a:lstStyle/>
                    <a:p>
                      <a:pPr algn="ctr" fontAlgn="b"/>
                      <a:r>
                        <a:rPr lang="en-US" sz="1600" b="1" i="0" u="none" strike="noStrike" dirty="0">
                          <a:solidFill>
                            <a:srgbClr val="C00000"/>
                          </a:solidFill>
                          <a:effectLst/>
                          <a:latin typeface="Calibri" panose="020F0502020204030204" pitchFamily="34" charset="0"/>
                        </a:rPr>
                        <a:t> </a:t>
                      </a:r>
                    </a:p>
                  </a:txBody>
                  <a:tcPr marL="9525" marR="9525" marT="9525" marB="0" anchor="b"/>
                </a:tc>
                <a:tc>
                  <a:txBody>
                    <a:bodyPr/>
                    <a:lstStyle/>
                    <a:p>
                      <a:pPr algn="ctr" fontAlgn="b"/>
                      <a:r>
                        <a:rPr lang="en-US" sz="1600" b="1" i="0" u="none" strike="noStrike" dirty="0">
                          <a:solidFill>
                            <a:srgbClr val="C00000"/>
                          </a:solidFill>
                          <a:effectLst/>
                          <a:latin typeface="Calibri" panose="020F0502020204030204" pitchFamily="34" charset="0"/>
                        </a:rPr>
                        <a:t>1</a:t>
                      </a:r>
                    </a:p>
                  </a:txBody>
                  <a:tcPr marL="9525" marR="9525" marT="9525" marB="0" anchor="b"/>
                </a:tc>
                <a:tc>
                  <a:txBody>
                    <a:bodyPr/>
                    <a:lstStyle/>
                    <a:p>
                      <a:pPr algn="ctr" fontAlgn="b"/>
                      <a:r>
                        <a:rPr lang="en-US" sz="1600" b="1" i="0" u="none" strike="noStrike" dirty="0">
                          <a:solidFill>
                            <a:srgbClr val="C00000"/>
                          </a:solidFill>
                          <a:effectLst/>
                          <a:latin typeface="Calibri" panose="020F0502020204030204" pitchFamily="34" charset="0"/>
                        </a:rPr>
                        <a:t>1</a:t>
                      </a:r>
                    </a:p>
                  </a:txBody>
                  <a:tcPr marL="9525" marR="9525" marT="9525" marB="0" anchor="b"/>
                </a:tc>
                <a:tc>
                  <a:txBody>
                    <a:bodyPr/>
                    <a:lstStyle/>
                    <a:p>
                      <a:pPr algn="ctr" fontAlgn="b"/>
                      <a:r>
                        <a:rPr lang="en-US" sz="1600" b="1" i="0" u="none" strike="noStrike" dirty="0">
                          <a:solidFill>
                            <a:srgbClr val="C00000"/>
                          </a:solidFill>
                          <a:effectLst/>
                          <a:latin typeface="Calibri" panose="020F0502020204030204" pitchFamily="34" charset="0"/>
                        </a:rPr>
                        <a:t> </a:t>
                      </a:r>
                    </a:p>
                  </a:txBody>
                  <a:tcPr marL="9525" marR="9525" marT="9525" marB="0" anchor="b"/>
                </a:tc>
                <a:tc>
                  <a:txBody>
                    <a:bodyPr/>
                    <a:lstStyle/>
                    <a:p>
                      <a:pPr algn="ctr" fontAlgn="b"/>
                      <a:r>
                        <a:rPr lang="en-US" sz="1600" b="1" i="0" u="none" strike="noStrike" dirty="0">
                          <a:solidFill>
                            <a:srgbClr val="C00000"/>
                          </a:solidFill>
                          <a:effectLst/>
                          <a:latin typeface="Calibri" panose="020F0502020204030204" pitchFamily="34" charset="0"/>
                        </a:rPr>
                        <a:t> </a:t>
                      </a:r>
                    </a:p>
                  </a:txBody>
                  <a:tcPr marL="9525" marR="9525" marT="9525" marB="0" anchor="b"/>
                </a:tc>
                <a:tc>
                  <a:txBody>
                    <a:bodyPr/>
                    <a:lstStyle/>
                    <a:p>
                      <a:pPr algn="ctr" fontAlgn="b"/>
                      <a:r>
                        <a:rPr lang="en-US" sz="1600" b="1" i="0" u="none" strike="noStrike" dirty="0">
                          <a:solidFill>
                            <a:srgbClr val="C00000"/>
                          </a:solidFill>
                          <a:effectLst/>
                          <a:latin typeface="Calibri" panose="020F0502020204030204" pitchFamily="34" charset="0"/>
                        </a:rPr>
                        <a:t>2</a:t>
                      </a:r>
                    </a:p>
                  </a:txBody>
                  <a:tcPr marL="9525" marR="9525" marT="9525" marB="0" anchor="b"/>
                </a:tc>
                <a:tc>
                  <a:txBody>
                    <a:bodyPr/>
                    <a:lstStyle/>
                    <a:p>
                      <a:pPr algn="ctr" fontAlgn="b"/>
                      <a:r>
                        <a:rPr lang="sr-Cyrl-RS" sz="1600" b="1" i="0" u="none" strike="noStrike" dirty="0">
                          <a:solidFill>
                            <a:srgbClr val="C00000"/>
                          </a:solidFill>
                          <a:effectLst/>
                          <a:latin typeface="Calibri" panose="020F0502020204030204" pitchFamily="34" charset="0"/>
                        </a:rPr>
                        <a:t>од 41 до 50</a:t>
                      </a:r>
                    </a:p>
                  </a:txBody>
                  <a:tcPr marL="9525" marR="9525" marT="9525" marB="0" anchor="b"/>
                </a:tc>
                <a:tc>
                  <a:txBody>
                    <a:bodyPr/>
                    <a:lstStyle/>
                    <a:p>
                      <a:pPr algn="ctr" fontAlgn="b"/>
                      <a:r>
                        <a:rPr lang="en-US" sz="1600" b="1" i="0" u="none" strike="noStrike" dirty="0">
                          <a:solidFill>
                            <a:srgbClr val="C00000"/>
                          </a:solidFill>
                          <a:effectLst/>
                          <a:latin typeface="Calibri" panose="020F0502020204030204" pitchFamily="34" charset="0"/>
                        </a:rPr>
                        <a:t>1</a:t>
                      </a:r>
                    </a:p>
                  </a:txBody>
                  <a:tcPr marL="9525" marR="9525" marT="9525" marB="0" anchor="b"/>
                </a:tc>
                <a:tc>
                  <a:txBody>
                    <a:bodyPr/>
                    <a:lstStyle/>
                    <a:p>
                      <a:pPr algn="ctr" fontAlgn="b"/>
                      <a:r>
                        <a:rPr lang="en-US" sz="1600" b="1" i="0" u="none" strike="noStrike" dirty="0">
                          <a:solidFill>
                            <a:srgbClr val="C00000"/>
                          </a:solidFill>
                          <a:effectLst/>
                          <a:latin typeface="Calibri" panose="020F0502020204030204" pitchFamily="34" charset="0"/>
                        </a:rPr>
                        <a:t>3</a:t>
                      </a:r>
                    </a:p>
                  </a:txBody>
                  <a:tcPr marL="9525" marR="9525" marT="9525" marB="0" anchor="b"/>
                </a:tc>
                <a:extLst>
                  <a:ext uri="{0D108BD9-81ED-4DB2-BD59-A6C34878D82A}">
                    <a16:rowId xmlns:a16="http://schemas.microsoft.com/office/drawing/2014/main" val="702012707"/>
                  </a:ext>
                </a:extLst>
              </a:tr>
              <a:tr h="370840">
                <a:tc>
                  <a:txBody>
                    <a:bodyPr/>
                    <a:lstStyle/>
                    <a:p>
                      <a:pPr algn="ctr" fontAlgn="b"/>
                      <a:r>
                        <a:rPr lang="sr-Cyrl-RS" sz="1600" b="0" i="0" u="none" strike="noStrike" dirty="0">
                          <a:solidFill>
                            <a:srgbClr val="002060"/>
                          </a:solidFill>
                          <a:effectLst/>
                          <a:latin typeface="Calibri" panose="020F0502020204030204" pitchFamily="34" charset="0"/>
                        </a:rPr>
                        <a:t>Од 51 до 60</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 </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 </a:t>
                      </a:r>
                    </a:p>
                  </a:txBody>
                  <a:tcPr marL="9525" marR="9525" marT="9525" marB="0" anchor="b"/>
                </a:tc>
                <a:tc>
                  <a:txBody>
                    <a:bodyPr/>
                    <a:lstStyle/>
                    <a:p>
                      <a:pPr algn="ctr" fontAlgn="b"/>
                      <a:r>
                        <a:rPr lang="en-US" sz="1600" b="0" i="0" u="none" strike="noStrike">
                          <a:solidFill>
                            <a:srgbClr val="002060"/>
                          </a:solidFill>
                          <a:effectLst/>
                          <a:latin typeface="Calibri" panose="020F0502020204030204" pitchFamily="34" charset="0"/>
                        </a:rPr>
                        <a:t>1</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 </a:t>
                      </a:r>
                    </a:p>
                  </a:txBody>
                  <a:tcPr marL="9525" marR="9525" marT="9525" marB="0" anchor="b"/>
                </a:tc>
                <a:tc>
                  <a:txBody>
                    <a:bodyPr/>
                    <a:lstStyle/>
                    <a:p>
                      <a:pPr algn="ctr" fontAlgn="b"/>
                      <a:r>
                        <a:rPr lang="en-US" sz="1600" b="0" i="0" u="none" strike="noStrike">
                          <a:solidFill>
                            <a:srgbClr val="002060"/>
                          </a:solidFill>
                          <a:effectLst/>
                          <a:latin typeface="Calibri" panose="020F0502020204030204" pitchFamily="34" charset="0"/>
                        </a:rPr>
                        <a:t> </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 </a:t>
                      </a:r>
                    </a:p>
                  </a:txBody>
                  <a:tcPr marL="9525" marR="9525" marT="9525" marB="0" anchor="b"/>
                </a:tc>
                <a:tc>
                  <a:txBody>
                    <a:bodyPr/>
                    <a:lstStyle/>
                    <a:p>
                      <a:pPr algn="ctr" fontAlgn="b"/>
                      <a:r>
                        <a:rPr lang="en-US" sz="1600" b="0" i="0" u="none" strike="noStrike">
                          <a:solidFill>
                            <a:srgbClr val="002060"/>
                          </a:solidFill>
                          <a:effectLst/>
                          <a:latin typeface="Calibri" panose="020F0502020204030204" pitchFamily="34" charset="0"/>
                        </a:rPr>
                        <a:t>1</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2</a:t>
                      </a:r>
                    </a:p>
                  </a:txBody>
                  <a:tcPr marL="9525" marR="9525" marT="9525" marB="0" anchor="b"/>
                </a:tc>
                <a:tc>
                  <a:txBody>
                    <a:bodyPr/>
                    <a:lstStyle/>
                    <a:p>
                      <a:pPr algn="ctr" fontAlgn="b"/>
                      <a:r>
                        <a:rPr lang="sr-Cyrl-RS" sz="1600" b="0" i="0" u="none" strike="noStrike" dirty="0">
                          <a:solidFill>
                            <a:srgbClr val="002060"/>
                          </a:solidFill>
                          <a:effectLst/>
                          <a:latin typeface="Calibri" panose="020F0502020204030204" pitchFamily="34" charset="0"/>
                        </a:rPr>
                        <a:t>од  51 до 60</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2</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2</a:t>
                      </a:r>
                    </a:p>
                  </a:txBody>
                  <a:tcPr marL="9525" marR="9525" marT="9525" marB="0" anchor="b"/>
                </a:tc>
                <a:extLst>
                  <a:ext uri="{0D108BD9-81ED-4DB2-BD59-A6C34878D82A}">
                    <a16:rowId xmlns:a16="http://schemas.microsoft.com/office/drawing/2014/main" val="2253323808"/>
                  </a:ext>
                </a:extLst>
              </a:tr>
              <a:tr h="370840">
                <a:tc>
                  <a:txBody>
                    <a:bodyPr/>
                    <a:lstStyle/>
                    <a:p>
                      <a:pPr algn="ctr" fontAlgn="b"/>
                      <a:r>
                        <a:rPr lang="sr-Cyrl-RS" sz="1600" b="0" i="0" u="none" strike="noStrike" dirty="0">
                          <a:solidFill>
                            <a:srgbClr val="002060"/>
                          </a:solidFill>
                          <a:effectLst/>
                          <a:latin typeface="Calibri" panose="020F0502020204030204" pitchFamily="34" charset="0"/>
                        </a:rPr>
                        <a:t>Више од 60</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 </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 </a:t>
                      </a:r>
                    </a:p>
                  </a:txBody>
                  <a:tcPr marL="9525" marR="9525" marT="9525" marB="0" anchor="b"/>
                </a:tc>
                <a:tc>
                  <a:txBody>
                    <a:bodyPr/>
                    <a:lstStyle/>
                    <a:p>
                      <a:pPr algn="ctr" fontAlgn="b"/>
                      <a:r>
                        <a:rPr lang="en-US" sz="1600" b="0" i="0" u="none" strike="noStrike">
                          <a:solidFill>
                            <a:srgbClr val="002060"/>
                          </a:solidFill>
                          <a:effectLst/>
                          <a:latin typeface="Calibri" panose="020F0502020204030204" pitchFamily="34" charset="0"/>
                        </a:rPr>
                        <a:t>1</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1</a:t>
                      </a:r>
                    </a:p>
                  </a:txBody>
                  <a:tcPr marL="9525" marR="9525" marT="9525" marB="0" anchor="b"/>
                </a:tc>
                <a:tc>
                  <a:txBody>
                    <a:bodyPr/>
                    <a:lstStyle/>
                    <a:p>
                      <a:pPr algn="ctr" fontAlgn="b"/>
                      <a:r>
                        <a:rPr lang="en-US" sz="1600" b="0" i="0" u="none" strike="noStrike">
                          <a:solidFill>
                            <a:srgbClr val="002060"/>
                          </a:solidFill>
                          <a:effectLst/>
                          <a:latin typeface="Calibri" panose="020F0502020204030204" pitchFamily="34" charset="0"/>
                        </a:rPr>
                        <a:t>2</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 </a:t>
                      </a:r>
                    </a:p>
                  </a:txBody>
                  <a:tcPr marL="9525" marR="9525" marT="9525" marB="0" anchor="b"/>
                </a:tc>
                <a:tc>
                  <a:txBody>
                    <a:bodyPr/>
                    <a:lstStyle/>
                    <a:p>
                      <a:pPr algn="ctr" fontAlgn="b"/>
                      <a:r>
                        <a:rPr lang="en-US" sz="1600" b="0" i="0" u="none" strike="noStrike">
                          <a:solidFill>
                            <a:srgbClr val="002060"/>
                          </a:solidFill>
                          <a:effectLst/>
                          <a:latin typeface="Calibri" panose="020F0502020204030204" pitchFamily="34" charset="0"/>
                        </a:rPr>
                        <a:t> </a:t>
                      </a:r>
                    </a:p>
                  </a:txBody>
                  <a:tcPr marL="9525" marR="9525" marT="9525" marB="0" anchor="b"/>
                </a:tc>
                <a:tc>
                  <a:txBody>
                    <a:bodyPr/>
                    <a:lstStyle/>
                    <a:p>
                      <a:pPr algn="ctr" fontAlgn="b"/>
                      <a:r>
                        <a:rPr lang="en-US" sz="1600" b="0" i="0" u="none" strike="noStrike">
                          <a:solidFill>
                            <a:srgbClr val="002060"/>
                          </a:solidFill>
                          <a:effectLst/>
                          <a:latin typeface="Calibri" panose="020F0502020204030204" pitchFamily="34" charset="0"/>
                        </a:rPr>
                        <a:t>2</a:t>
                      </a:r>
                    </a:p>
                  </a:txBody>
                  <a:tcPr marL="9525" marR="9525" marT="9525" marB="0" anchor="b"/>
                </a:tc>
                <a:tc>
                  <a:txBody>
                    <a:bodyPr/>
                    <a:lstStyle/>
                    <a:p>
                      <a:pPr algn="ctr" fontAlgn="b"/>
                      <a:r>
                        <a:rPr lang="sr-Cyrl-RS" sz="1600" b="0" i="0" u="none" strike="noStrike">
                          <a:solidFill>
                            <a:srgbClr val="002060"/>
                          </a:solidFill>
                          <a:effectLst/>
                          <a:latin typeface="Calibri" panose="020F0502020204030204" pitchFamily="34" charset="0"/>
                        </a:rPr>
                        <a:t>више од  60</a:t>
                      </a:r>
                    </a:p>
                  </a:txBody>
                  <a:tcPr marL="9525" marR="9525" marT="9525" marB="0" anchor="b"/>
                </a:tc>
                <a:tc>
                  <a:txBody>
                    <a:bodyPr/>
                    <a:lstStyle/>
                    <a:p>
                      <a:pPr algn="ctr" fontAlgn="b"/>
                      <a:r>
                        <a:rPr lang="en-US" sz="1600" b="0" i="0" u="none" strike="noStrike">
                          <a:solidFill>
                            <a:srgbClr val="002060"/>
                          </a:solidFill>
                          <a:effectLst/>
                          <a:latin typeface="Calibri" panose="020F0502020204030204" pitchFamily="34" charset="0"/>
                        </a:rPr>
                        <a:t>3</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3</a:t>
                      </a:r>
                    </a:p>
                  </a:txBody>
                  <a:tcPr marL="9525" marR="9525" marT="9525" marB="0" anchor="b"/>
                </a:tc>
                <a:extLst>
                  <a:ext uri="{0D108BD9-81ED-4DB2-BD59-A6C34878D82A}">
                    <a16:rowId xmlns:a16="http://schemas.microsoft.com/office/drawing/2014/main" val="25059625"/>
                  </a:ext>
                </a:extLst>
              </a:tr>
              <a:tr h="370840">
                <a:tc>
                  <a:txBody>
                    <a:bodyPr/>
                    <a:lstStyle/>
                    <a:p>
                      <a:pPr algn="ctr" fontAlgn="b"/>
                      <a:r>
                        <a:rPr lang="sr-Cyrl-RS" sz="1600" b="0" i="0" u="none" strike="noStrike" dirty="0">
                          <a:solidFill>
                            <a:srgbClr val="002060"/>
                          </a:solidFill>
                          <a:effectLst/>
                          <a:latin typeface="Calibri" panose="020F0502020204030204" pitchFamily="34" charset="0"/>
                        </a:rPr>
                        <a:t>Није одговорило</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1</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1</a:t>
                      </a:r>
                    </a:p>
                  </a:txBody>
                  <a:tcPr marL="9525" marR="9525" marT="9525" marB="0" anchor="b"/>
                </a:tc>
                <a:tc>
                  <a:txBody>
                    <a:bodyPr/>
                    <a:lstStyle/>
                    <a:p>
                      <a:pPr algn="ctr" fontAlgn="b"/>
                      <a:r>
                        <a:rPr lang="en-US" sz="1600" b="0" i="0" u="none" strike="noStrike">
                          <a:solidFill>
                            <a:srgbClr val="002060"/>
                          </a:solidFill>
                          <a:effectLst/>
                          <a:latin typeface="Calibri" panose="020F0502020204030204" pitchFamily="34" charset="0"/>
                        </a:rPr>
                        <a:t> </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 </a:t>
                      </a:r>
                    </a:p>
                  </a:txBody>
                  <a:tcPr marL="9525" marR="9525" marT="9525" marB="0" anchor="b"/>
                </a:tc>
                <a:tc>
                  <a:txBody>
                    <a:bodyPr/>
                    <a:lstStyle/>
                    <a:p>
                      <a:pPr algn="ctr" fontAlgn="b"/>
                      <a:r>
                        <a:rPr lang="en-US" sz="1600" b="0" i="0" u="none" strike="noStrike">
                          <a:solidFill>
                            <a:srgbClr val="002060"/>
                          </a:solidFill>
                          <a:effectLst/>
                          <a:latin typeface="Calibri" panose="020F0502020204030204" pitchFamily="34" charset="0"/>
                        </a:rPr>
                        <a:t> </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 </a:t>
                      </a:r>
                    </a:p>
                  </a:txBody>
                  <a:tcPr marL="9525" marR="9525" marT="9525" marB="0" anchor="b"/>
                </a:tc>
                <a:tc>
                  <a:txBody>
                    <a:bodyPr/>
                    <a:lstStyle/>
                    <a:p>
                      <a:pPr algn="ctr" fontAlgn="b"/>
                      <a:r>
                        <a:rPr lang="en-US" sz="1600" b="0" i="0" u="none" strike="noStrike">
                          <a:solidFill>
                            <a:srgbClr val="002060"/>
                          </a:solidFill>
                          <a:effectLst/>
                          <a:latin typeface="Calibri" panose="020F0502020204030204" pitchFamily="34" charset="0"/>
                        </a:rPr>
                        <a:t> </a:t>
                      </a:r>
                    </a:p>
                  </a:txBody>
                  <a:tcPr marL="9525" marR="9525" marT="9525" marB="0" anchor="b"/>
                </a:tc>
                <a:tc>
                  <a:txBody>
                    <a:bodyPr/>
                    <a:lstStyle/>
                    <a:p>
                      <a:pPr algn="ctr" fontAlgn="b"/>
                      <a:r>
                        <a:rPr lang="en-US" sz="1600" b="0" i="0" u="none" strike="noStrike">
                          <a:solidFill>
                            <a:srgbClr val="002060"/>
                          </a:solidFill>
                          <a:effectLst/>
                          <a:latin typeface="Calibri" panose="020F0502020204030204" pitchFamily="34" charset="0"/>
                        </a:rPr>
                        <a:t> </a:t>
                      </a:r>
                    </a:p>
                  </a:txBody>
                  <a:tcPr marL="9525" marR="9525" marT="9525" marB="0" anchor="b"/>
                </a:tc>
                <a:tc>
                  <a:txBody>
                    <a:bodyPr/>
                    <a:lstStyle/>
                    <a:p>
                      <a:pPr algn="ctr" fontAlgn="b"/>
                      <a:r>
                        <a:rPr lang="sr-Cyrl-RS" sz="1600" b="0" i="0" u="none" strike="noStrike">
                          <a:solidFill>
                            <a:srgbClr val="002060"/>
                          </a:solidFill>
                          <a:effectLst/>
                          <a:latin typeface="Calibri" panose="020F0502020204030204" pitchFamily="34" charset="0"/>
                        </a:rPr>
                        <a:t>није одговорило</a:t>
                      </a:r>
                    </a:p>
                  </a:txBody>
                  <a:tcPr marL="9525" marR="9525" marT="9525" marB="0" anchor="b"/>
                </a:tc>
                <a:tc>
                  <a:txBody>
                    <a:bodyPr/>
                    <a:lstStyle/>
                    <a:p>
                      <a:pPr algn="ctr" fontAlgn="b"/>
                      <a:r>
                        <a:rPr lang="en-US" sz="1600" b="0" i="0" u="none" strike="noStrike">
                          <a:solidFill>
                            <a:srgbClr val="002060"/>
                          </a:solidFill>
                          <a:effectLst/>
                          <a:latin typeface="Calibri" panose="020F0502020204030204" pitchFamily="34" charset="0"/>
                        </a:rPr>
                        <a:t>1</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1</a:t>
                      </a:r>
                    </a:p>
                  </a:txBody>
                  <a:tcPr marL="9525" marR="9525" marT="9525" marB="0" anchor="b"/>
                </a:tc>
                <a:extLst>
                  <a:ext uri="{0D108BD9-81ED-4DB2-BD59-A6C34878D82A}">
                    <a16:rowId xmlns:a16="http://schemas.microsoft.com/office/drawing/2014/main" val="177037743"/>
                  </a:ext>
                </a:extLst>
              </a:tr>
              <a:tr h="370840">
                <a:tc>
                  <a:txBody>
                    <a:bodyPr/>
                    <a:lstStyle/>
                    <a:p>
                      <a:pPr algn="ctr" fontAlgn="b"/>
                      <a:r>
                        <a:rPr lang="sr-Cyrl-RS" sz="1600" b="0" i="0" u="none" strike="noStrike" dirty="0">
                          <a:solidFill>
                            <a:srgbClr val="002060"/>
                          </a:solidFill>
                          <a:effectLst/>
                          <a:latin typeface="Calibri" panose="020F0502020204030204" pitchFamily="34" charset="0"/>
                        </a:rPr>
                        <a:t>укупно</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18</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33</a:t>
                      </a:r>
                    </a:p>
                  </a:txBody>
                  <a:tcPr marL="9525" marR="9525" marT="9525" marB="0" anchor="b"/>
                </a:tc>
                <a:tc>
                  <a:txBody>
                    <a:bodyPr/>
                    <a:lstStyle/>
                    <a:p>
                      <a:pPr algn="ctr" fontAlgn="b"/>
                      <a:r>
                        <a:rPr lang="en-US" sz="1600" b="0" i="0" u="none" strike="noStrike">
                          <a:solidFill>
                            <a:srgbClr val="002060"/>
                          </a:solidFill>
                          <a:effectLst/>
                          <a:latin typeface="Calibri" panose="020F0502020204030204" pitchFamily="34" charset="0"/>
                        </a:rPr>
                        <a:t>22</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31</a:t>
                      </a:r>
                    </a:p>
                  </a:txBody>
                  <a:tcPr marL="9525" marR="9525" marT="9525" marB="0" anchor="b"/>
                </a:tc>
                <a:tc>
                  <a:txBody>
                    <a:bodyPr/>
                    <a:lstStyle/>
                    <a:p>
                      <a:pPr algn="ctr" fontAlgn="b"/>
                      <a:r>
                        <a:rPr lang="en-US" sz="1600" b="0" i="0" u="none" strike="noStrike">
                          <a:solidFill>
                            <a:srgbClr val="002060"/>
                          </a:solidFill>
                          <a:effectLst/>
                          <a:latin typeface="Calibri" panose="020F0502020204030204" pitchFamily="34" charset="0"/>
                        </a:rPr>
                        <a:t>25</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29</a:t>
                      </a:r>
                    </a:p>
                  </a:txBody>
                  <a:tcPr marL="9525" marR="9525" marT="9525" marB="0" anchor="b"/>
                </a:tc>
                <a:tc>
                  <a:txBody>
                    <a:bodyPr/>
                    <a:lstStyle/>
                    <a:p>
                      <a:pPr algn="ctr" fontAlgn="b"/>
                      <a:r>
                        <a:rPr lang="en-US" sz="1600" b="0" i="0" u="none" strike="noStrike">
                          <a:solidFill>
                            <a:srgbClr val="002060"/>
                          </a:solidFill>
                          <a:effectLst/>
                          <a:latin typeface="Calibri" panose="020F0502020204030204" pitchFamily="34" charset="0"/>
                        </a:rPr>
                        <a:t>33</a:t>
                      </a:r>
                    </a:p>
                  </a:txBody>
                  <a:tcPr marL="9525" marR="9525" marT="9525" marB="0" anchor="b"/>
                </a:tc>
                <a:tc>
                  <a:txBody>
                    <a:bodyPr/>
                    <a:lstStyle/>
                    <a:p>
                      <a:pPr algn="ctr" fontAlgn="b"/>
                      <a:r>
                        <a:rPr lang="en-US" sz="1600" b="0" i="0" u="none" strike="noStrike">
                          <a:solidFill>
                            <a:srgbClr val="002060"/>
                          </a:solidFill>
                          <a:effectLst/>
                          <a:latin typeface="Calibri" panose="020F0502020204030204" pitchFamily="34" charset="0"/>
                        </a:rPr>
                        <a:t>35</a:t>
                      </a:r>
                    </a:p>
                  </a:txBody>
                  <a:tcPr marL="9525" marR="9525" marT="9525" marB="0" anchor="b"/>
                </a:tc>
                <a:tc>
                  <a:txBody>
                    <a:bodyPr/>
                    <a:lstStyle/>
                    <a:p>
                      <a:pPr algn="ctr" fontAlgn="b"/>
                      <a:r>
                        <a:rPr lang="sr-Cyrl-RS" sz="1600" b="0" i="0" u="none" strike="noStrike">
                          <a:solidFill>
                            <a:srgbClr val="002060"/>
                          </a:solidFill>
                          <a:effectLst/>
                          <a:latin typeface="Calibri" panose="020F0502020204030204" pitchFamily="34" charset="0"/>
                        </a:rPr>
                        <a:t>УКУПНО</a:t>
                      </a:r>
                    </a:p>
                  </a:txBody>
                  <a:tcPr marL="9525" marR="9525" marT="9525" marB="0" anchor="b"/>
                </a:tc>
                <a:tc>
                  <a:txBody>
                    <a:bodyPr/>
                    <a:lstStyle/>
                    <a:p>
                      <a:pPr algn="ctr" fontAlgn="b"/>
                      <a:r>
                        <a:rPr lang="en-US" sz="1600" b="0" i="0" u="none" strike="noStrike">
                          <a:solidFill>
                            <a:srgbClr val="002060"/>
                          </a:solidFill>
                          <a:effectLst/>
                          <a:latin typeface="Calibri" panose="020F0502020204030204" pitchFamily="34" charset="0"/>
                        </a:rPr>
                        <a:t>98</a:t>
                      </a:r>
                    </a:p>
                  </a:txBody>
                  <a:tcPr marL="9525" marR="9525" marT="9525" marB="0" anchor="b"/>
                </a:tc>
                <a:tc>
                  <a:txBody>
                    <a:bodyPr/>
                    <a:lstStyle/>
                    <a:p>
                      <a:pPr algn="ctr" fontAlgn="b"/>
                      <a:r>
                        <a:rPr lang="en-US" sz="1600" b="0" i="0" u="none" strike="noStrike" dirty="0">
                          <a:solidFill>
                            <a:srgbClr val="002060"/>
                          </a:solidFill>
                          <a:effectLst/>
                          <a:latin typeface="Calibri" panose="020F0502020204030204" pitchFamily="34" charset="0"/>
                        </a:rPr>
                        <a:t>128</a:t>
                      </a:r>
                    </a:p>
                  </a:txBody>
                  <a:tcPr marL="9525" marR="9525" marT="9525" marB="0" anchor="b"/>
                </a:tc>
                <a:extLst>
                  <a:ext uri="{0D108BD9-81ED-4DB2-BD59-A6C34878D82A}">
                    <a16:rowId xmlns:a16="http://schemas.microsoft.com/office/drawing/2014/main" val="3041906436"/>
                  </a:ext>
                </a:extLst>
              </a:tr>
            </a:tbl>
          </a:graphicData>
        </a:graphic>
      </p:graphicFrame>
    </p:spTree>
    <p:extLst>
      <p:ext uri="{BB962C8B-B14F-4D97-AF65-F5344CB8AC3E}">
        <p14:creationId xmlns:p14="http://schemas.microsoft.com/office/powerpoint/2010/main" val="333179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2BBA8-A8E9-4C29-991A-4F574AB31389}"/>
              </a:ext>
            </a:extLst>
          </p:cNvPr>
          <p:cNvSpPr>
            <a:spLocks noGrp="1"/>
          </p:cNvSpPr>
          <p:nvPr>
            <p:ph type="title"/>
          </p:nvPr>
        </p:nvSpPr>
        <p:spPr>
          <a:xfrm>
            <a:off x="677333" y="636104"/>
            <a:ext cx="10335224" cy="1524484"/>
          </a:xfrm>
        </p:spPr>
        <p:txBody>
          <a:bodyPr>
            <a:noAutofit/>
          </a:bodyPr>
          <a:lstStyle/>
          <a:p>
            <a:r>
              <a:rPr lang="sr-Cyrl-RS" sz="1800" dirty="0">
                <a:solidFill>
                  <a:schemeClr val="tx1"/>
                </a:solidFill>
                <a:latin typeface="Arial" panose="020B0604020202020204" pitchFamily="34" charset="0"/>
                <a:cs typeface="Arial" panose="020B0604020202020204" pitchFamily="34" charset="0"/>
              </a:rPr>
              <a:t>1.Ученици су занемарили прозоре у поткровљу и прозоре подрумских просторија, наиме фокусирали су на прозоре на спрату и приземљу којих има 18. Највише тачних и одговора приближно тачних одговара том броју. Тачан или приближно тачан одговор дало је свега 4 ученика(1,76%) од укупног броја анкетираних ученика што даље имплицира низак степен просторне перцепције.</a:t>
            </a:r>
            <a:endParaRPr lang="en-US" sz="1800" dirty="0">
              <a:solidFill>
                <a:schemeClr val="tx1"/>
              </a:solidFill>
              <a:latin typeface="Arial" panose="020B0604020202020204" pitchFamily="34" charset="0"/>
              <a:cs typeface="Arial" panose="020B0604020202020204" pitchFamily="34" charset="0"/>
            </a:endParaRPr>
          </a:p>
        </p:txBody>
      </p:sp>
      <p:graphicFrame>
        <p:nvGraphicFramePr>
          <p:cNvPr id="5" name="Chart 4"/>
          <p:cNvGraphicFramePr>
            <a:graphicFrameLocks/>
          </p:cNvGraphicFramePr>
          <p:nvPr>
            <p:extLst>
              <p:ext uri="{D42A27DB-BD31-4B8C-83A1-F6EECF244321}">
                <p14:modId xmlns:p14="http://schemas.microsoft.com/office/powerpoint/2010/main" val="1349621182"/>
              </p:ext>
            </p:extLst>
          </p:nvPr>
        </p:nvGraphicFramePr>
        <p:xfrm>
          <a:off x="691662" y="1951891"/>
          <a:ext cx="9108831" cy="46599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2584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894A6-5CD3-445C-8B04-32E001BFB36F}"/>
              </a:ext>
            </a:extLst>
          </p:cNvPr>
          <p:cNvSpPr>
            <a:spLocks noGrp="1"/>
          </p:cNvSpPr>
          <p:nvPr>
            <p:ph type="title"/>
          </p:nvPr>
        </p:nvSpPr>
        <p:spPr>
          <a:xfrm>
            <a:off x="677334" y="609600"/>
            <a:ext cx="10427988" cy="1320800"/>
          </a:xfrm>
        </p:spPr>
        <p:txBody>
          <a:bodyPr>
            <a:noAutofit/>
          </a:bodyPr>
          <a:lstStyle/>
          <a:p>
            <a:pPr algn="ctr"/>
            <a:r>
              <a:rPr lang="sr-Cyrl-RS" sz="2400" b="1" dirty="0">
                <a:solidFill>
                  <a:schemeClr val="tx1"/>
                </a:solidFill>
                <a:latin typeface="Arial" panose="020B0604020202020204" pitchFamily="34" charset="0"/>
                <a:cs typeface="Arial" panose="020B0604020202020204" pitchFamily="34" charset="0"/>
              </a:rPr>
              <a:t>2. Питање:</a:t>
            </a:r>
            <a:br>
              <a:rPr lang="sr-Cyrl-RS" sz="2400" b="1" dirty="0">
                <a:solidFill>
                  <a:schemeClr val="tx1"/>
                </a:solidFill>
                <a:latin typeface="Arial" panose="020B0604020202020204" pitchFamily="34" charset="0"/>
                <a:cs typeface="Arial" panose="020B0604020202020204" pitchFamily="34" charset="0"/>
              </a:rPr>
            </a:br>
            <a:r>
              <a:rPr lang="sr-Cyrl-RS" sz="2400" b="1" dirty="0">
                <a:solidFill>
                  <a:schemeClr val="tx1"/>
                </a:solidFill>
                <a:latin typeface="Arial" panose="020B0604020202020204" pitchFamily="34" charset="0"/>
                <a:cs typeface="Arial" panose="020B0604020202020204" pitchFamily="34" charset="0"/>
              </a:rPr>
              <a:t>Процени колико прозора има стара школска зграда са </a:t>
            </a:r>
            <a:br>
              <a:rPr lang="sr-Cyrl-RS" sz="2400" b="1" dirty="0">
                <a:solidFill>
                  <a:schemeClr val="tx1"/>
                </a:solidFill>
                <a:latin typeface="Arial" panose="020B0604020202020204" pitchFamily="34" charset="0"/>
                <a:cs typeface="Arial" panose="020B0604020202020204" pitchFamily="34" charset="0"/>
              </a:rPr>
            </a:br>
            <a:r>
              <a:rPr lang="sr-Cyrl-RS" sz="2400" b="1" dirty="0">
                <a:solidFill>
                  <a:schemeClr val="tx1"/>
                </a:solidFill>
                <a:latin typeface="Arial" panose="020B0604020202020204" pitchFamily="34" charset="0"/>
                <a:cs typeface="Arial" panose="020B0604020202020204" pitchFamily="34" charset="0"/>
              </a:rPr>
              <a:t>којих се гледа ка Ботаничкој башти.</a:t>
            </a:r>
            <a:br>
              <a:rPr lang="en-US" sz="2400" b="1" dirty="0">
                <a:solidFill>
                  <a:schemeClr val="tx1"/>
                </a:solidFill>
                <a:latin typeface="Arial" panose="020B0604020202020204" pitchFamily="34" charset="0"/>
                <a:ea typeface="Calibri" panose="020F0502020204030204" pitchFamily="34" charset="0"/>
                <a:cs typeface="Arial" panose="020B0604020202020204" pitchFamily="34" charset="0"/>
              </a:rPr>
            </a:br>
            <a:r>
              <a:rPr lang="sr-Cyrl-RS" sz="2400" dirty="0">
                <a:solidFill>
                  <a:schemeClr val="tx1"/>
                </a:solidFill>
                <a:latin typeface="Arial" panose="020B0604020202020204" pitchFamily="34" charset="0"/>
                <a:ea typeface="Calibri" panose="020F0502020204030204" pitchFamily="34" charset="0"/>
                <a:cs typeface="Arial" panose="020B0604020202020204" pitchFamily="34" charset="0"/>
              </a:rPr>
              <a:t>Тачан одговор: 15</a:t>
            </a:r>
            <a:endParaRPr lang="en-US" sz="2400" dirty="0">
              <a:solidFill>
                <a:schemeClr val="tx1"/>
              </a:solidFill>
            </a:endParaRPr>
          </a:p>
        </p:txBody>
      </p:sp>
      <p:graphicFrame>
        <p:nvGraphicFramePr>
          <p:cNvPr id="4" name="Table 4">
            <a:extLst>
              <a:ext uri="{FF2B5EF4-FFF2-40B4-BE49-F238E27FC236}">
                <a16:creationId xmlns:a16="http://schemas.microsoft.com/office/drawing/2014/main" id="{76D2ED2C-21EB-46E4-BDB7-8F45BAAEA98C}"/>
              </a:ext>
            </a:extLst>
          </p:cNvPr>
          <p:cNvGraphicFramePr>
            <a:graphicFrameLocks noGrp="1"/>
          </p:cNvGraphicFramePr>
          <p:nvPr>
            <p:ph idx="1"/>
            <p:extLst>
              <p:ext uri="{D42A27DB-BD31-4B8C-83A1-F6EECF244321}">
                <p14:modId xmlns:p14="http://schemas.microsoft.com/office/powerpoint/2010/main" val="520508361"/>
              </p:ext>
            </p:extLst>
          </p:nvPr>
        </p:nvGraphicFramePr>
        <p:xfrm>
          <a:off x="994385" y="2500557"/>
          <a:ext cx="10236323" cy="4087811"/>
        </p:xfrm>
        <a:graphic>
          <a:graphicData uri="http://schemas.openxmlformats.org/drawingml/2006/table">
            <a:tbl>
              <a:tblPr firstRow="1" bandRow="1">
                <a:tableStyleId>{5C22544A-7EE6-4342-B048-85BDC9FD1C3A}</a:tableStyleId>
              </a:tblPr>
              <a:tblGrid>
                <a:gridCol w="1593045">
                  <a:extLst>
                    <a:ext uri="{9D8B030D-6E8A-4147-A177-3AD203B41FA5}">
                      <a16:colId xmlns:a16="http://schemas.microsoft.com/office/drawing/2014/main" val="465300613"/>
                    </a:ext>
                  </a:extLst>
                </a:gridCol>
                <a:gridCol w="586235">
                  <a:extLst>
                    <a:ext uri="{9D8B030D-6E8A-4147-A177-3AD203B41FA5}">
                      <a16:colId xmlns:a16="http://schemas.microsoft.com/office/drawing/2014/main" val="2009957755"/>
                    </a:ext>
                  </a:extLst>
                </a:gridCol>
                <a:gridCol w="531700">
                  <a:extLst>
                    <a:ext uri="{9D8B030D-6E8A-4147-A177-3AD203B41FA5}">
                      <a16:colId xmlns:a16="http://schemas.microsoft.com/office/drawing/2014/main" val="1488057059"/>
                    </a:ext>
                  </a:extLst>
                </a:gridCol>
                <a:gridCol w="545335">
                  <a:extLst>
                    <a:ext uri="{9D8B030D-6E8A-4147-A177-3AD203B41FA5}">
                      <a16:colId xmlns:a16="http://schemas.microsoft.com/office/drawing/2014/main" val="2539206122"/>
                    </a:ext>
                  </a:extLst>
                </a:gridCol>
                <a:gridCol w="599868">
                  <a:extLst>
                    <a:ext uri="{9D8B030D-6E8A-4147-A177-3AD203B41FA5}">
                      <a16:colId xmlns:a16="http://schemas.microsoft.com/office/drawing/2014/main" val="895687830"/>
                    </a:ext>
                  </a:extLst>
                </a:gridCol>
                <a:gridCol w="586235">
                  <a:extLst>
                    <a:ext uri="{9D8B030D-6E8A-4147-A177-3AD203B41FA5}">
                      <a16:colId xmlns:a16="http://schemas.microsoft.com/office/drawing/2014/main" val="3258795219"/>
                    </a:ext>
                  </a:extLst>
                </a:gridCol>
                <a:gridCol w="586234">
                  <a:extLst>
                    <a:ext uri="{9D8B030D-6E8A-4147-A177-3AD203B41FA5}">
                      <a16:colId xmlns:a16="http://schemas.microsoft.com/office/drawing/2014/main" val="983018319"/>
                    </a:ext>
                  </a:extLst>
                </a:gridCol>
                <a:gridCol w="668035">
                  <a:extLst>
                    <a:ext uri="{9D8B030D-6E8A-4147-A177-3AD203B41FA5}">
                      <a16:colId xmlns:a16="http://schemas.microsoft.com/office/drawing/2014/main" val="1591919319"/>
                    </a:ext>
                  </a:extLst>
                </a:gridCol>
                <a:gridCol w="708935">
                  <a:extLst>
                    <a:ext uri="{9D8B030D-6E8A-4147-A177-3AD203B41FA5}">
                      <a16:colId xmlns:a16="http://schemas.microsoft.com/office/drawing/2014/main" val="4200523171"/>
                    </a:ext>
                  </a:extLst>
                </a:gridCol>
                <a:gridCol w="2083962">
                  <a:extLst>
                    <a:ext uri="{9D8B030D-6E8A-4147-A177-3AD203B41FA5}">
                      <a16:colId xmlns:a16="http://schemas.microsoft.com/office/drawing/2014/main" val="3555655387"/>
                    </a:ext>
                  </a:extLst>
                </a:gridCol>
                <a:gridCol w="937846">
                  <a:extLst>
                    <a:ext uri="{9D8B030D-6E8A-4147-A177-3AD203B41FA5}">
                      <a16:colId xmlns:a16="http://schemas.microsoft.com/office/drawing/2014/main" val="2584182316"/>
                    </a:ext>
                  </a:extLst>
                </a:gridCol>
                <a:gridCol w="808893">
                  <a:extLst>
                    <a:ext uri="{9D8B030D-6E8A-4147-A177-3AD203B41FA5}">
                      <a16:colId xmlns:a16="http://schemas.microsoft.com/office/drawing/2014/main" val="1401915304"/>
                    </a:ext>
                  </a:extLst>
                </a:gridCol>
              </a:tblGrid>
              <a:tr h="689626">
                <a:tc>
                  <a:txBody>
                    <a:bodyPr/>
                    <a:lstStyle/>
                    <a:p>
                      <a:endParaRPr lang="en-US" dirty="0"/>
                    </a:p>
                  </a:txBody>
                  <a:tcPr/>
                </a:tc>
                <a:tc gridSpan="2">
                  <a:txBody>
                    <a:bodyPr/>
                    <a:lstStyle/>
                    <a:p>
                      <a:r>
                        <a:rPr lang="sr-Cyrl-RS" dirty="0"/>
                        <a:t>Пети разред</a:t>
                      </a:r>
                      <a:endParaRPr lang="en-US" dirty="0"/>
                    </a:p>
                  </a:txBody>
                  <a:tcPr/>
                </a:tc>
                <a:tc hMerge="1">
                  <a:txBody>
                    <a:bodyPr/>
                    <a:lstStyle/>
                    <a:p>
                      <a:endParaRPr lang="en-US" dirty="0"/>
                    </a:p>
                  </a:txBody>
                  <a:tcPr/>
                </a:tc>
                <a:tc gridSpan="2">
                  <a:txBody>
                    <a:bodyPr/>
                    <a:lstStyle/>
                    <a:p>
                      <a:r>
                        <a:rPr lang="sr-Cyrl-RS" dirty="0"/>
                        <a:t>Шести разред</a:t>
                      </a:r>
                      <a:endParaRPr lang="en-US" dirty="0"/>
                    </a:p>
                  </a:txBody>
                  <a:tcPr/>
                </a:tc>
                <a:tc hMerge="1">
                  <a:txBody>
                    <a:bodyPr/>
                    <a:lstStyle/>
                    <a:p>
                      <a:endParaRPr lang="en-US" dirty="0"/>
                    </a:p>
                  </a:txBody>
                  <a:tcPr/>
                </a:tc>
                <a:tc gridSpan="2">
                  <a:txBody>
                    <a:bodyPr/>
                    <a:lstStyle/>
                    <a:p>
                      <a:r>
                        <a:rPr lang="sr-Cyrl-RS" dirty="0"/>
                        <a:t>Седми разред</a:t>
                      </a:r>
                      <a:endParaRPr lang="en-US" dirty="0"/>
                    </a:p>
                  </a:txBody>
                  <a:tcPr/>
                </a:tc>
                <a:tc hMerge="1">
                  <a:txBody>
                    <a:bodyPr/>
                    <a:lstStyle/>
                    <a:p>
                      <a:endParaRPr lang="en-US" dirty="0"/>
                    </a:p>
                  </a:txBody>
                  <a:tcPr/>
                </a:tc>
                <a:tc gridSpan="2">
                  <a:txBody>
                    <a:bodyPr/>
                    <a:lstStyle/>
                    <a:p>
                      <a:r>
                        <a:rPr lang="sr-Cyrl-RS" dirty="0"/>
                        <a:t>Осми разред</a:t>
                      </a:r>
                      <a:endParaRPr lang="en-US" dirty="0"/>
                    </a:p>
                  </a:txBody>
                  <a:tcPr/>
                </a:tc>
                <a:tc hMerge="1">
                  <a:txBody>
                    <a:bodyPr/>
                    <a:lstStyle/>
                    <a:p>
                      <a:endParaRPr lang="en-US" dirty="0"/>
                    </a:p>
                  </a:txBody>
                  <a:tcPr/>
                </a:tc>
                <a:tc gridSpan="3">
                  <a:txBody>
                    <a:bodyPr/>
                    <a:lstStyle/>
                    <a:p>
                      <a:r>
                        <a:rPr lang="sr-Cyrl-RS" dirty="0"/>
                        <a:t>Укупно 224 ученика</a:t>
                      </a:r>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467971259"/>
                  </a:ext>
                </a:extLst>
              </a:tr>
              <a:tr h="399545">
                <a:tc>
                  <a:txBody>
                    <a:bodyPr/>
                    <a:lstStyle/>
                    <a:p>
                      <a:pPr algn="ctr" fontAlgn="b"/>
                      <a:r>
                        <a:rPr lang="sr-Cyrl-RS" sz="1600" b="0" i="0" u="none" strike="noStrike" dirty="0">
                          <a:solidFill>
                            <a:srgbClr val="002060"/>
                          </a:solidFill>
                          <a:effectLst/>
                          <a:latin typeface="Arial" panose="020B0604020202020204" pitchFamily="34" charset="0"/>
                          <a:cs typeface="Arial" panose="020B0604020202020204" pitchFamily="34" charset="0"/>
                        </a:rPr>
                        <a:t>Пол</a:t>
                      </a:r>
                    </a:p>
                  </a:txBody>
                  <a:tcPr marL="9525" marR="9525" marT="9525" marB="0" anchor="b"/>
                </a:tc>
                <a:tc>
                  <a:txBody>
                    <a:bodyPr/>
                    <a:lstStyle/>
                    <a:p>
                      <a:pPr algn="ctr" fontAlgn="b"/>
                      <a:r>
                        <a:rPr lang="sr-Cyrl-RS" sz="1600" b="0" i="0" u="none" strike="noStrike" dirty="0">
                          <a:solidFill>
                            <a:srgbClr val="002060"/>
                          </a:solidFill>
                          <a:effectLst/>
                          <a:latin typeface="Arial" panose="020B0604020202020204" pitchFamily="34" charset="0"/>
                          <a:cs typeface="Arial" panose="020B0604020202020204" pitchFamily="34" charset="0"/>
                        </a:rPr>
                        <a:t>м</a:t>
                      </a:r>
                    </a:p>
                  </a:txBody>
                  <a:tcPr marL="9525" marR="9525" marT="9525" marB="0" anchor="b"/>
                </a:tc>
                <a:tc>
                  <a:txBody>
                    <a:bodyPr/>
                    <a:lstStyle/>
                    <a:p>
                      <a:pPr algn="ctr" fontAlgn="b"/>
                      <a:r>
                        <a:rPr lang="sr-Cyrl-RS" sz="1600" b="0" i="0" u="none" strike="noStrike" dirty="0">
                          <a:solidFill>
                            <a:srgbClr val="002060"/>
                          </a:solidFill>
                          <a:effectLst/>
                          <a:latin typeface="Arial" panose="020B0604020202020204" pitchFamily="34" charset="0"/>
                          <a:cs typeface="Arial" panose="020B0604020202020204" pitchFamily="34" charset="0"/>
                        </a:rPr>
                        <a:t>ж</a:t>
                      </a:r>
                    </a:p>
                  </a:txBody>
                  <a:tcPr marL="9525" marR="9525" marT="9525" marB="0" anchor="b"/>
                </a:tc>
                <a:tc>
                  <a:txBody>
                    <a:bodyPr/>
                    <a:lstStyle/>
                    <a:p>
                      <a:pPr algn="ctr" fontAlgn="b"/>
                      <a:r>
                        <a:rPr lang="sr-Cyrl-RS" sz="1600" b="0" i="0" u="none" strike="noStrike" dirty="0">
                          <a:solidFill>
                            <a:srgbClr val="002060"/>
                          </a:solidFill>
                          <a:effectLst/>
                          <a:latin typeface="Arial" panose="020B0604020202020204" pitchFamily="34" charset="0"/>
                          <a:cs typeface="Arial" panose="020B0604020202020204" pitchFamily="34" charset="0"/>
                        </a:rPr>
                        <a:t>м</a:t>
                      </a:r>
                    </a:p>
                  </a:txBody>
                  <a:tcPr marL="9525" marR="9525" marT="9525" marB="0" anchor="b"/>
                </a:tc>
                <a:tc>
                  <a:txBody>
                    <a:bodyPr/>
                    <a:lstStyle/>
                    <a:p>
                      <a:pPr algn="ctr" fontAlgn="b"/>
                      <a:r>
                        <a:rPr lang="sr-Cyrl-RS" sz="1600" b="0" i="0" u="none" strike="noStrike" dirty="0">
                          <a:solidFill>
                            <a:srgbClr val="002060"/>
                          </a:solidFill>
                          <a:effectLst/>
                          <a:latin typeface="Arial" panose="020B0604020202020204" pitchFamily="34" charset="0"/>
                          <a:cs typeface="Arial" panose="020B0604020202020204" pitchFamily="34" charset="0"/>
                        </a:rPr>
                        <a:t>ж</a:t>
                      </a:r>
                    </a:p>
                  </a:txBody>
                  <a:tcPr marL="9525" marR="9525" marT="9525" marB="0" anchor="b"/>
                </a:tc>
                <a:tc>
                  <a:txBody>
                    <a:bodyPr/>
                    <a:lstStyle/>
                    <a:p>
                      <a:pPr algn="ctr" fontAlgn="b"/>
                      <a:r>
                        <a:rPr lang="sr-Cyrl-RS" sz="1600" b="0" i="0" u="none" strike="noStrike">
                          <a:solidFill>
                            <a:srgbClr val="002060"/>
                          </a:solidFill>
                          <a:effectLst/>
                          <a:latin typeface="Arial" panose="020B0604020202020204" pitchFamily="34" charset="0"/>
                          <a:cs typeface="Arial" panose="020B0604020202020204" pitchFamily="34" charset="0"/>
                        </a:rPr>
                        <a:t>м</a:t>
                      </a:r>
                    </a:p>
                  </a:txBody>
                  <a:tcPr marL="9525" marR="9525" marT="9525" marB="0" anchor="b"/>
                </a:tc>
                <a:tc>
                  <a:txBody>
                    <a:bodyPr/>
                    <a:lstStyle/>
                    <a:p>
                      <a:pPr algn="ctr" fontAlgn="b"/>
                      <a:r>
                        <a:rPr lang="sr-Cyrl-RS" sz="1600" b="0" i="0" u="none" strike="noStrike" dirty="0">
                          <a:solidFill>
                            <a:srgbClr val="002060"/>
                          </a:solidFill>
                          <a:effectLst/>
                          <a:latin typeface="Arial" panose="020B0604020202020204" pitchFamily="34" charset="0"/>
                          <a:cs typeface="Arial" panose="020B0604020202020204" pitchFamily="34" charset="0"/>
                        </a:rPr>
                        <a:t>ж</a:t>
                      </a:r>
                    </a:p>
                  </a:txBody>
                  <a:tcPr marL="9525" marR="9525" marT="9525" marB="0" anchor="b"/>
                </a:tc>
                <a:tc>
                  <a:txBody>
                    <a:bodyPr/>
                    <a:lstStyle/>
                    <a:p>
                      <a:pPr algn="ctr" fontAlgn="b"/>
                      <a:r>
                        <a:rPr lang="sr-Cyrl-RS" sz="1600" b="0" i="0" u="none" strike="noStrike" dirty="0">
                          <a:solidFill>
                            <a:srgbClr val="002060"/>
                          </a:solidFill>
                          <a:effectLst/>
                          <a:latin typeface="Arial" panose="020B0604020202020204" pitchFamily="34" charset="0"/>
                          <a:cs typeface="Arial" panose="020B0604020202020204" pitchFamily="34" charset="0"/>
                        </a:rPr>
                        <a:t>м</a:t>
                      </a:r>
                    </a:p>
                  </a:txBody>
                  <a:tcPr marL="9525" marR="9525" marT="9525" marB="0" anchor="b"/>
                </a:tc>
                <a:tc>
                  <a:txBody>
                    <a:bodyPr/>
                    <a:lstStyle/>
                    <a:p>
                      <a:pPr algn="ctr" fontAlgn="b"/>
                      <a:r>
                        <a:rPr lang="sr-Cyrl-RS" sz="1600" b="0" i="0" u="none" strike="noStrike" dirty="0">
                          <a:solidFill>
                            <a:srgbClr val="002060"/>
                          </a:solidFill>
                          <a:effectLst/>
                          <a:latin typeface="Arial" panose="020B0604020202020204" pitchFamily="34" charset="0"/>
                          <a:cs typeface="Arial" panose="020B0604020202020204" pitchFamily="34" charset="0"/>
                        </a:rPr>
                        <a:t>ж</a:t>
                      </a:r>
                    </a:p>
                  </a:txBody>
                  <a:tcPr marL="9525" marR="9525" marT="9525" marB="0" anchor="b"/>
                </a:tc>
                <a:tc>
                  <a:txBody>
                    <a:bodyPr/>
                    <a:lstStyle/>
                    <a:p>
                      <a:pPr algn="ctr" fontAlgn="b"/>
                      <a:r>
                        <a:rPr lang="sr-Cyrl-RS" sz="1600" b="0" i="0" u="none" strike="noStrike" dirty="0">
                          <a:solidFill>
                            <a:srgbClr val="002060"/>
                          </a:solidFill>
                          <a:effectLst/>
                          <a:latin typeface="Arial" panose="020B0604020202020204" pitchFamily="34" charset="0"/>
                          <a:cs typeface="Arial" panose="020B0604020202020204" pitchFamily="34" charset="0"/>
                        </a:rPr>
                        <a:t>Пол</a:t>
                      </a:r>
                    </a:p>
                  </a:txBody>
                  <a:tcPr marL="9525" marR="9525" marT="9525" marB="0" anchor="b"/>
                </a:tc>
                <a:tc>
                  <a:txBody>
                    <a:bodyPr/>
                    <a:lstStyle/>
                    <a:p>
                      <a:pPr algn="ctr" fontAlgn="b"/>
                      <a:r>
                        <a:rPr lang="sr-Cyrl-RS" sz="1600" b="0" i="0" u="none" strike="noStrike" dirty="0">
                          <a:solidFill>
                            <a:srgbClr val="002060"/>
                          </a:solidFill>
                          <a:effectLst/>
                          <a:latin typeface="Arial" panose="020B0604020202020204" pitchFamily="34" charset="0"/>
                          <a:cs typeface="Arial" panose="020B0604020202020204" pitchFamily="34" charset="0"/>
                        </a:rPr>
                        <a:t>м</a:t>
                      </a:r>
                    </a:p>
                  </a:txBody>
                  <a:tcPr marL="9525" marR="9525" marT="9525" marB="0" anchor="b"/>
                </a:tc>
                <a:tc>
                  <a:txBody>
                    <a:bodyPr/>
                    <a:lstStyle/>
                    <a:p>
                      <a:pPr algn="ctr" fontAlgn="b"/>
                      <a:r>
                        <a:rPr lang="sr-Cyrl-RS" sz="1600" b="0" i="0" u="none" strike="noStrike" dirty="0">
                          <a:solidFill>
                            <a:srgbClr val="002060"/>
                          </a:solidFill>
                          <a:effectLst/>
                          <a:latin typeface="Arial" panose="020B0604020202020204" pitchFamily="34" charset="0"/>
                          <a:cs typeface="Arial" panose="020B0604020202020204" pitchFamily="34" charset="0"/>
                        </a:rPr>
                        <a:t>ж</a:t>
                      </a:r>
                    </a:p>
                  </a:txBody>
                  <a:tcPr marL="9525" marR="9525" marT="9525" marB="0" anchor="b"/>
                </a:tc>
                <a:extLst>
                  <a:ext uri="{0D108BD9-81ED-4DB2-BD59-A6C34878D82A}">
                    <a16:rowId xmlns:a16="http://schemas.microsoft.com/office/drawing/2014/main" val="900649270"/>
                  </a:ext>
                </a:extLst>
              </a:tr>
              <a:tr h="399545">
                <a:tc>
                  <a:txBody>
                    <a:bodyPr/>
                    <a:lstStyle/>
                    <a:p>
                      <a:pPr algn="ctr" fontAlgn="b"/>
                      <a:r>
                        <a:rPr lang="sr-Cyrl-RS" sz="1600" b="0" i="0" u="none" strike="noStrike" dirty="0">
                          <a:solidFill>
                            <a:srgbClr val="002060"/>
                          </a:solidFill>
                          <a:effectLst/>
                          <a:latin typeface="Arial" panose="020B0604020202020204" pitchFamily="34" charset="0"/>
                          <a:cs typeface="Arial" panose="020B0604020202020204" pitchFamily="34" charset="0"/>
                        </a:rPr>
                        <a:t>мање од  9</a:t>
                      </a:r>
                    </a:p>
                  </a:txBody>
                  <a:tcPr marL="9525" marR="9525" marT="9525"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4</a:t>
                      </a:r>
                    </a:p>
                  </a:txBody>
                  <a:tcPr marL="9525" marR="9525" marT="9525"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14</a:t>
                      </a:r>
                    </a:p>
                  </a:txBody>
                  <a:tcPr marL="9525" marR="9525" marT="9525"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7</a:t>
                      </a:r>
                    </a:p>
                  </a:txBody>
                  <a:tcPr marL="9525" marR="9525" marT="9525"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14</a:t>
                      </a:r>
                    </a:p>
                  </a:txBody>
                  <a:tcPr marL="9525" marR="9525" marT="9525"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8</a:t>
                      </a:r>
                    </a:p>
                  </a:txBody>
                  <a:tcPr marL="9525" marR="9525" marT="9525"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15</a:t>
                      </a:r>
                    </a:p>
                  </a:txBody>
                  <a:tcPr marL="9525" marR="9525" marT="9525"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16</a:t>
                      </a:r>
                    </a:p>
                  </a:txBody>
                  <a:tcPr marL="9525" marR="9525" marT="9525"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16</a:t>
                      </a:r>
                    </a:p>
                  </a:txBody>
                  <a:tcPr marL="9525" marR="9525" marT="9525" marB="0" anchor="b"/>
                </a:tc>
                <a:tc>
                  <a:txBody>
                    <a:bodyPr/>
                    <a:lstStyle/>
                    <a:p>
                      <a:pPr algn="ctr" fontAlgn="b"/>
                      <a:r>
                        <a:rPr lang="sr-Cyrl-RS" sz="1600" b="0" i="0" u="none" strike="noStrike" dirty="0">
                          <a:solidFill>
                            <a:srgbClr val="002060"/>
                          </a:solidFill>
                          <a:effectLst/>
                          <a:latin typeface="Arial" panose="020B0604020202020204" pitchFamily="34" charset="0"/>
                          <a:cs typeface="Arial" panose="020B0604020202020204" pitchFamily="34" charset="0"/>
                        </a:rPr>
                        <a:t>мање од  9</a:t>
                      </a:r>
                    </a:p>
                  </a:txBody>
                  <a:tcPr marL="9525" marR="9525" marT="9525"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35</a:t>
                      </a:r>
                    </a:p>
                  </a:txBody>
                  <a:tcPr marL="9525" marR="9525" marT="9525"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59</a:t>
                      </a:r>
                    </a:p>
                  </a:txBody>
                  <a:tcPr marL="9525" marR="9525" marT="9525" marB="0" anchor="b"/>
                </a:tc>
                <a:extLst>
                  <a:ext uri="{0D108BD9-81ED-4DB2-BD59-A6C34878D82A}">
                    <a16:rowId xmlns:a16="http://schemas.microsoft.com/office/drawing/2014/main" val="3820183997"/>
                  </a:ext>
                </a:extLst>
              </a:tr>
              <a:tr h="399545">
                <a:tc>
                  <a:txBody>
                    <a:bodyPr/>
                    <a:lstStyle/>
                    <a:p>
                      <a:pPr algn="ctr" fontAlgn="b"/>
                      <a:r>
                        <a:rPr lang="sr-Cyrl-RS" sz="1600" b="0" i="0" u="none" strike="noStrike" dirty="0">
                          <a:solidFill>
                            <a:srgbClr val="002060"/>
                          </a:solidFill>
                          <a:effectLst/>
                          <a:latin typeface="Arial" panose="020B0604020202020204" pitchFamily="34" charset="0"/>
                          <a:cs typeface="Arial" panose="020B0604020202020204" pitchFamily="34" charset="0"/>
                        </a:rPr>
                        <a:t>од 9 до 14</a:t>
                      </a:r>
                    </a:p>
                  </a:txBody>
                  <a:tcPr marL="9525" marR="9525" marT="9525"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5</a:t>
                      </a:r>
                    </a:p>
                  </a:txBody>
                  <a:tcPr marL="9525" marR="9525" marT="9525"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12</a:t>
                      </a:r>
                    </a:p>
                  </a:txBody>
                  <a:tcPr marL="9525" marR="9525" marT="9525"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7</a:t>
                      </a:r>
                    </a:p>
                  </a:txBody>
                  <a:tcPr marL="9525" marR="9525" marT="9525"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10</a:t>
                      </a:r>
                    </a:p>
                  </a:txBody>
                  <a:tcPr marL="9525" marR="9525" marT="9525"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6</a:t>
                      </a:r>
                    </a:p>
                  </a:txBody>
                  <a:tcPr marL="9525" marR="9525" marT="9525"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11</a:t>
                      </a:r>
                    </a:p>
                  </a:txBody>
                  <a:tcPr marL="9525" marR="9525" marT="9525"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10</a:t>
                      </a:r>
                    </a:p>
                  </a:txBody>
                  <a:tcPr marL="9525" marR="9525" marT="9525"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14</a:t>
                      </a:r>
                    </a:p>
                  </a:txBody>
                  <a:tcPr marL="9525" marR="9525" marT="9525" marB="0" anchor="b"/>
                </a:tc>
                <a:tc>
                  <a:txBody>
                    <a:bodyPr/>
                    <a:lstStyle/>
                    <a:p>
                      <a:pPr algn="ctr" fontAlgn="b"/>
                      <a:r>
                        <a:rPr lang="sr-Cyrl-RS" sz="1600" b="0" i="0" u="none" strike="noStrike" dirty="0">
                          <a:solidFill>
                            <a:srgbClr val="002060"/>
                          </a:solidFill>
                          <a:effectLst/>
                          <a:latin typeface="Arial" panose="020B0604020202020204" pitchFamily="34" charset="0"/>
                          <a:cs typeface="Arial" panose="020B0604020202020204" pitchFamily="34" charset="0"/>
                        </a:rPr>
                        <a:t>од 9 до 14</a:t>
                      </a:r>
                    </a:p>
                  </a:txBody>
                  <a:tcPr marL="9525" marR="9525" marT="9525"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28</a:t>
                      </a:r>
                    </a:p>
                  </a:txBody>
                  <a:tcPr marL="9525" marR="9525" marT="9525"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47</a:t>
                      </a:r>
                    </a:p>
                  </a:txBody>
                  <a:tcPr marL="9525" marR="9525" marT="9525" marB="0" anchor="b"/>
                </a:tc>
                <a:extLst>
                  <a:ext uri="{0D108BD9-81ED-4DB2-BD59-A6C34878D82A}">
                    <a16:rowId xmlns:a16="http://schemas.microsoft.com/office/drawing/2014/main" val="4094506645"/>
                  </a:ext>
                </a:extLst>
              </a:tr>
              <a:tr h="399545">
                <a:tc>
                  <a:txBody>
                    <a:bodyPr/>
                    <a:lstStyle/>
                    <a:p>
                      <a:pPr algn="ctr" fontAlgn="b"/>
                      <a:r>
                        <a:rPr lang="en-US" sz="1600" b="1" i="0" u="none" strike="noStrike" dirty="0">
                          <a:solidFill>
                            <a:srgbClr val="C00000"/>
                          </a:solidFill>
                          <a:effectLst/>
                          <a:latin typeface="Arial" panose="020B0604020202020204" pitchFamily="34" charset="0"/>
                          <a:cs typeface="Arial" panose="020B0604020202020204" pitchFamily="34" charset="0"/>
                        </a:rPr>
                        <a:t>15</a:t>
                      </a:r>
                    </a:p>
                  </a:txBody>
                  <a:tcPr marL="9525" marR="9525" marT="9525" marB="0" anchor="b"/>
                </a:tc>
                <a:tc>
                  <a:txBody>
                    <a:bodyPr/>
                    <a:lstStyle/>
                    <a:p>
                      <a:pPr algn="ctr" fontAlgn="b"/>
                      <a:r>
                        <a:rPr lang="en-US" sz="1600" b="1" i="0" u="none" strike="noStrike" dirty="0">
                          <a:solidFill>
                            <a:srgbClr val="C00000"/>
                          </a:solidFill>
                          <a:effectLst/>
                          <a:latin typeface="Arial" panose="020B0604020202020204" pitchFamily="34" charset="0"/>
                          <a:cs typeface="Arial" panose="020B0604020202020204" pitchFamily="34" charset="0"/>
                        </a:rPr>
                        <a:t>2</a:t>
                      </a:r>
                    </a:p>
                  </a:txBody>
                  <a:tcPr marL="9525" marR="9525" marT="9525" marB="0" anchor="b"/>
                </a:tc>
                <a:tc>
                  <a:txBody>
                    <a:bodyPr/>
                    <a:lstStyle/>
                    <a:p>
                      <a:pPr algn="ctr" fontAlgn="b"/>
                      <a:r>
                        <a:rPr lang="en-US" sz="1600" b="1" i="0" u="none" strike="noStrike" dirty="0">
                          <a:solidFill>
                            <a:srgbClr val="C00000"/>
                          </a:solidFill>
                          <a:effectLst/>
                          <a:latin typeface="Arial" panose="020B0604020202020204" pitchFamily="34" charset="0"/>
                          <a:cs typeface="Arial" panose="020B0604020202020204" pitchFamily="34" charset="0"/>
                        </a:rPr>
                        <a:t>1</a:t>
                      </a:r>
                    </a:p>
                  </a:txBody>
                  <a:tcPr marL="9525" marR="9525" marT="9525" marB="0" anchor="b"/>
                </a:tc>
                <a:tc>
                  <a:txBody>
                    <a:bodyPr/>
                    <a:lstStyle/>
                    <a:p>
                      <a:pPr algn="ctr" fontAlgn="b"/>
                      <a:r>
                        <a:rPr lang="en-US" sz="1600" b="1" i="0" u="none" strike="noStrike" dirty="0">
                          <a:solidFill>
                            <a:srgbClr val="C00000"/>
                          </a:solidFill>
                          <a:effectLst/>
                          <a:latin typeface="Arial" panose="020B0604020202020204" pitchFamily="34" charset="0"/>
                          <a:cs typeface="Arial" panose="020B0604020202020204" pitchFamily="34" charset="0"/>
                        </a:rPr>
                        <a:t> </a:t>
                      </a:r>
                    </a:p>
                  </a:txBody>
                  <a:tcPr marL="9525" marR="9525" marT="9525" marB="0" anchor="b"/>
                </a:tc>
                <a:tc>
                  <a:txBody>
                    <a:bodyPr/>
                    <a:lstStyle/>
                    <a:p>
                      <a:pPr algn="ctr" fontAlgn="b"/>
                      <a:r>
                        <a:rPr lang="en-US" sz="1600" b="1" i="0" u="none" strike="noStrike" dirty="0">
                          <a:solidFill>
                            <a:srgbClr val="C00000"/>
                          </a:solidFill>
                          <a:effectLst/>
                          <a:latin typeface="Arial" panose="020B0604020202020204" pitchFamily="34" charset="0"/>
                          <a:cs typeface="Arial" panose="020B0604020202020204" pitchFamily="34" charset="0"/>
                        </a:rPr>
                        <a:t> </a:t>
                      </a:r>
                    </a:p>
                  </a:txBody>
                  <a:tcPr marL="9525" marR="9525" marT="9525" marB="0" anchor="b"/>
                </a:tc>
                <a:tc>
                  <a:txBody>
                    <a:bodyPr/>
                    <a:lstStyle/>
                    <a:p>
                      <a:pPr algn="ctr" fontAlgn="b"/>
                      <a:r>
                        <a:rPr lang="en-US" sz="1600" b="1" i="0" u="none" strike="noStrike" dirty="0">
                          <a:solidFill>
                            <a:srgbClr val="C00000"/>
                          </a:solidFill>
                          <a:effectLst/>
                          <a:latin typeface="Arial" panose="020B0604020202020204" pitchFamily="34" charset="0"/>
                          <a:cs typeface="Arial" panose="020B0604020202020204" pitchFamily="34" charset="0"/>
                        </a:rPr>
                        <a:t>2</a:t>
                      </a:r>
                    </a:p>
                  </a:txBody>
                  <a:tcPr marL="9525" marR="9525" marT="9525" marB="0" anchor="b"/>
                </a:tc>
                <a:tc>
                  <a:txBody>
                    <a:bodyPr/>
                    <a:lstStyle/>
                    <a:p>
                      <a:pPr algn="ctr" fontAlgn="b"/>
                      <a:r>
                        <a:rPr lang="en-US" sz="1600" b="1" i="0" u="none" strike="noStrike" dirty="0">
                          <a:solidFill>
                            <a:srgbClr val="C00000"/>
                          </a:solidFill>
                          <a:effectLst/>
                          <a:latin typeface="Arial" panose="020B0604020202020204" pitchFamily="34" charset="0"/>
                          <a:cs typeface="Arial" panose="020B0604020202020204" pitchFamily="34" charset="0"/>
                        </a:rPr>
                        <a:t>1</a:t>
                      </a:r>
                    </a:p>
                  </a:txBody>
                  <a:tcPr marL="9525" marR="9525" marT="9525" marB="0" anchor="b"/>
                </a:tc>
                <a:tc>
                  <a:txBody>
                    <a:bodyPr/>
                    <a:lstStyle/>
                    <a:p>
                      <a:pPr algn="ctr" fontAlgn="b"/>
                      <a:r>
                        <a:rPr lang="en-US" sz="1600" b="1" i="0" u="none" strike="noStrike" dirty="0">
                          <a:solidFill>
                            <a:srgbClr val="C00000"/>
                          </a:solidFill>
                          <a:effectLst/>
                          <a:latin typeface="Arial" panose="020B0604020202020204" pitchFamily="34" charset="0"/>
                          <a:cs typeface="Arial" panose="020B0604020202020204" pitchFamily="34" charset="0"/>
                        </a:rPr>
                        <a:t>2</a:t>
                      </a:r>
                    </a:p>
                  </a:txBody>
                  <a:tcPr marL="9525" marR="9525" marT="9525" marB="0" anchor="b"/>
                </a:tc>
                <a:tc>
                  <a:txBody>
                    <a:bodyPr/>
                    <a:lstStyle/>
                    <a:p>
                      <a:pPr algn="ctr" fontAlgn="b"/>
                      <a:r>
                        <a:rPr lang="en-US" sz="1600" b="1" i="0" u="none" strike="noStrike" dirty="0">
                          <a:solidFill>
                            <a:srgbClr val="C00000"/>
                          </a:solidFill>
                          <a:effectLst/>
                          <a:latin typeface="Arial" panose="020B0604020202020204" pitchFamily="34" charset="0"/>
                          <a:cs typeface="Arial" panose="020B0604020202020204" pitchFamily="34" charset="0"/>
                        </a:rPr>
                        <a:t> </a:t>
                      </a:r>
                    </a:p>
                  </a:txBody>
                  <a:tcPr marL="9525" marR="9525" marT="9525" marB="0" anchor="b"/>
                </a:tc>
                <a:tc>
                  <a:txBody>
                    <a:bodyPr/>
                    <a:lstStyle/>
                    <a:p>
                      <a:pPr algn="ctr" fontAlgn="b"/>
                      <a:r>
                        <a:rPr lang="en-US" sz="1600" b="1" i="0" u="none" strike="noStrike" dirty="0">
                          <a:solidFill>
                            <a:srgbClr val="C00000"/>
                          </a:solidFill>
                          <a:effectLst/>
                          <a:latin typeface="Arial" panose="020B0604020202020204" pitchFamily="34" charset="0"/>
                          <a:cs typeface="Arial" panose="020B0604020202020204" pitchFamily="34" charset="0"/>
                        </a:rPr>
                        <a:t>15</a:t>
                      </a:r>
                    </a:p>
                  </a:txBody>
                  <a:tcPr marL="9525" marR="9525" marT="9525" marB="0" anchor="b"/>
                </a:tc>
                <a:tc>
                  <a:txBody>
                    <a:bodyPr/>
                    <a:lstStyle/>
                    <a:p>
                      <a:pPr algn="ctr" fontAlgn="b"/>
                      <a:r>
                        <a:rPr lang="en-US" sz="1600" b="1" i="0" u="none" strike="noStrike" dirty="0">
                          <a:solidFill>
                            <a:srgbClr val="C00000"/>
                          </a:solidFill>
                          <a:effectLst/>
                          <a:latin typeface="Arial" panose="020B0604020202020204" pitchFamily="34" charset="0"/>
                          <a:cs typeface="Arial" panose="020B0604020202020204" pitchFamily="34" charset="0"/>
                        </a:rPr>
                        <a:t>6</a:t>
                      </a:r>
                    </a:p>
                  </a:txBody>
                  <a:tcPr marL="9525" marR="9525" marT="9525" marB="0" anchor="b"/>
                </a:tc>
                <a:tc>
                  <a:txBody>
                    <a:bodyPr/>
                    <a:lstStyle/>
                    <a:p>
                      <a:pPr algn="ctr" fontAlgn="b"/>
                      <a:r>
                        <a:rPr lang="en-US" sz="1600" b="1" i="0" u="none" strike="noStrike" dirty="0">
                          <a:solidFill>
                            <a:srgbClr val="C00000"/>
                          </a:solidFill>
                          <a:effectLst/>
                          <a:latin typeface="Arial" panose="020B0604020202020204" pitchFamily="34" charset="0"/>
                          <a:cs typeface="Arial" panose="020B0604020202020204" pitchFamily="34" charset="0"/>
                        </a:rPr>
                        <a:t>2</a:t>
                      </a:r>
                    </a:p>
                  </a:txBody>
                  <a:tcPr marL="9525" marR="9525" marT="9525" marB="0" anchor="b"/>
                </a:tc>
                <a:extLst>
                  <a:ext uri="{0D108BD9-81ED-4DB2-BD59-A6C34878D82A}">
                    <a16:rowId xmlns:a16="http://schemas.microsoft.com/office/drawing/2014/main" val="4152758025"/>
                  </a:ext>
                </a:extLst>
              </a:tr>
              <a:tr h="399545">
                <a:tc>
                  <a:txBody>
                    <a:bodyPr/>
                    <a:lstStyle/>
                    <a:p>
                      <a:pPr algn="ctr" fontAlgn="b"/>
                      <a:r>
                        <a:rPr lang="sr-Cyrl-RS" sz="1600" b="0" i="0" u="none" strike="noStrike" dirty="0">
                          <a:solidFill>
                            <a:srgbClr val="002060"/>
                          </a:solidFill>
                          <a:effectLst/>
                          <a:latin typeface="Arial" panose="020B0604020202020204" pitchFamily="34" charset="0"/>
                          <a:cs typeface="Arial" panose="020B0604020202020204" pitchFamily="34" charset="0"/>
                        </a:rPr>
                        <a:t>од 16 до 20</a:t>
                      </a:r>
                    </a:p>
                  </a:txBody>
                  <a:tcPr marL="9525" marR="9525" marT="9525"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5</a:t>
                      </a:r>
                    </a:p>
                  </a:txBody>
                  <a:tcPr marL="9525" marR="9525" marT="9525"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5</a:t>
                      </a:r>
                    </a:p>
                  </a:txBody>
                  <a:tcPr marL="9525" marR="9525" marT="9525"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2</a:t>
                      </a:r>
                    </a:p>
                  </a:txBody>
                  <a:tcPr marL="9525" marR="9525" marT="9525"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4</a:t>
                      </a:r>
                    </a:p>
                  </a:txBody>
                  <a:tcPr marL="9525" marR="9525" marT="9525"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4</a:t>
                      </a:r>
                    </a:p>
                  </a:txBody>
                  <a:tcPr marL="9525" marR="9525" marT="9525"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1</a:t>
                      </a:r>
                    </a:p>
                  </a:txBody>
                  <a:tcPr marL="9525" marR="9525" marT="9525"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3</a:t>
                      </a:r>
                    </a:p>
                  </a:txBody>
                  <a:tcPr marL="9525" marR="9525" marT="9525"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2</a:t>
                      </a:r>
                    </a:p>
                  </a:txBody>
                  <a:tcPr marL="9525" marR="9525" marT="9525" marB="0" anchor="b"/>
                </a:tc>
                <a:tc>
                  <a:txBody>
                    <a:bodyPr/>
                    <a:lstStyle/>
                    <a:p>
                      <a:pPr algn="ctr" fontAlgn="b"/>
                      <a:r>
                        <a:rPr lang="sr-Cyrl-RS" sz="1600" b="0" i="0" u="none" strike="noStrike" dirty="0">
                          <a:solidFill>
                            <a:srgbClr val="002060"/>
                          </a:solidFill>
                          <a:effectLst/>
                          <a:latin typeface="Arial" panose="020B0604020202020204" pitchFamily="34" charset="0"/>
                          <a:cs typeface="Arial" panose="020B0604020202020204" pitchFamily="34" charset="0"/>
                        </a:rPr>
                        <a:t>од 16 до 20</a:t>
                      </a:r>
                    </a:p>
                  </a:txBody>
                  <a:tcPr marL="9525" marR="9525" marT="9525"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14</a:t>
                      </a:r>
                    </a:p>
                  </a:txBody>
                  <a:tcPr marL="9525" marR="9525" marT="9525"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12</a:t>
                      </a:r>
                    </a:p>
                  </a:txBody>
                  <a:tcPr marL="9525" marR="9525" marT="9525" marB="0" anchor="b"/>
                </a:tc>
                <a:extLst>
                  <a:ext uri="{0D108BD9-81ED-4DB2-BD59-A6C34878D82A}">
                    <a16:rowId xmlns:a16="http://schemas.microsoft.com/office/drawing/2014/main" val="1420113063"/>
                  </a:ext>
                </a:extLst>
              </a:tr>
              <a:tr h="399545">
                <a:tc>
                  <a:txBody>
                    <a:bodyPr/>
                    <a:lstStyle/>
                    <a:p>
                      <a:pPr algn="ctr" fontAlgn="b"/>
                      <a:r>
                        <a:rPr lang="sr-Cyrl-RS" sz="1600" b="0" i="0" u="none" strike="noStrike" dirty="0">
                          <a:solidFill>
                            <a:srgbClr val="002060"/>
                          </a:solidFill>
                          <a:effectLst/>
                          <a:latin typeface="Arial" panose="020B0604020202020204" pitchFamily="34" charset="0"/>
                          <a:cs typeface="Arial" panose="020B0604020202020204" pitchFamily="34" charset="0"/>
                        </a:rPr>
                        <a:t>више од  20</a:t>
                      </a:r>
                    </a:p>
                  </a:txBody>
                  <a:tcPr marL="9525" marR="9525" marT="9525"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3</a:t>
                      </a:r>
                    </a:p>
                  </a:txBody>
                  <a:tcPr marL="9525" marR="9525" marT="9525"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 </a:t>
                      </a:r>
                    </a:p>
                  </a:txBody>
                  <a:tcPr marL="9525" marR="9525" marT="9525"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6</a:t>
                      </a:r>
                    </a:p>
                  </a:txBody>
                  <a:tcPr marL="9525" marR="9525" marT="9525"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3</a:t>
                      </a:r>
                    </a:p>
                  </a:txBody>
                  <a:tcPr marL="9525" marR="9525" marT="9525"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3</a:t>
                      </a:r>
                    </a:p>
                  </a:txBody>
                  <a:tcPr marL="9525" marR="9525" marT="9525"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1</a:t>
                      </a:r>
                    </a:p>
                  </a:txBody>
                  <a:tcPr marL="9525" marR="9525" marT="9525"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4</a:t>
                      </a:r>
                    </a:p>
                  </a:txBody>
                  <a:tcPr marL="9525" marR="9525" marT="9525"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2</a:t>
                      </a:r>
                    </a:p>
                  </a:txBody>
                  <a:tcPr marL="9525" marR="9525" marT="9525" marB="0" anchor="b"/>
                </a:tc>
                <a:tc>
                  <a:txBody>
                    <a:bodyPr/>
                    <a:lstStyle/>
                    <a:p>
                      <a:pPr algn="ctr" fontAlgn="b"/>
                      <a:r>
                        <a:rPr lang="sr-Cyrl-RS" sz="1600" b="0" i="0" u="none" strike="noStrike" dirty="0">
                          <a:solidFill>
                            <a:srgbClr val="002060"/>
                          </a:solidFill>
                          <a:effectLst/>
                          <a:latin typeface="Arial" panose="020B0604020202020204" pitchFamily="34" charset="0"/>
                          <a:cs typeface="Arial" panose="020B0604020202020204" pitchFamily="34" charset="0"/>
                        </a:rPr>
                        <a:t>више од  20</a:t>
                      </a:r>
                    </a:p>
                  </a:txBody>
                  <a:tcPr marL="9525" marR="9525" marT="9525"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16</a:t>
                      </a:r>
                    </a:p>
                  </a:txBody>
                  <a:tcPr marL="9525" marR="9525" marT="9525"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5</a:t>
                      </a:r>
                    </a:p>
                  </a:txBody>
                  <a:tcPr marL="9525" marR="9525" marT="9525" marB="0" anchor="b"/>
                </a:tc>
                <a:extLst>
                  <a:ext uri="{0D108BD9-81ED-4DB2-BD59-A6C34878D82A}">
                    <a16:rowId xmlns:a16="http://schemas.microsoft.com/office/drawing/2014/main" val="2026336282"/>
                  </a:ext>
                </a:extLst>
              </a:tr>
              <a:tr h="601370">
                <a:tc>
                  <a:txBody>
                    <a:bodyPr/>
                    <a:lstStyle/>
                    <a:p>
                      <a:pPr algn="ctr" fontAlgn="b"/>
                      <a:r>
                        <a:rPr lang="sr-Cyrl-RS" sz="1600" b="0" i="0" u="none" strike="noStrike" dirty="0">
                          <a:solidFill>
                            <a:srgbClr val="002060"/>
                          </a:solidFill>
                          <a:effectLst/>
                          <a:latin typeface="Arial" panose="020B0604020202020204" pitchFamily="34" charset="0"/>
                          <a:cs typeface="Arial" panose="020B0604020202020204" pitchFamily="34" charset="0"/>
                        </a:rPr>
                        <a:t>није одговорило</a:t>
                      </a:r>
                    </a:p>
                  </a:txBody>
                  <a:tcPr marL="9525" marR="9525" marT="9525"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 </a:t>
                      </a:r>
                    </a:p>
                  </a:txBody>
                  <a:tcPr marL="9525" marR="9525" marT="9525"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 </a:t>
                      </a:r>
                    </a:p>
                  </a:txBody>
                  <a:tcPr marL="9525" marR="9525" marT="9525"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 </a:t>
                      </a:r>
                    </a:p>
                  </a:txBody>
                  <a:tcPr marL="9525" marR="9525" marT="9525"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 </a:t>
                      </a:r>
                    </a:p>
                  </a:txBody>
                  <a:tcPr marL="9525" marR="9525" marT="9525"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 </a:t>
                      </a:r>
                    </a:p>
                  </a:txBody>
                  <a:tcPr marL="9525" marR="9525" marT="9525"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 </a:t>
                      </a:r>
                    </a:p>
                  </a:txBody>
                  <a:tcPr marL="9525" marR="9525" marT="9525"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 </a:t>
                      </a:r>
                    </a:p>
                  </a:txBody>
                  <a:tcPr marL="9525" marR="9525" marT="9525"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 </a:t>
                      </a:r>
                    </a:p>
                  </a:txBody>
                  <a:tcPr marL="9525" marR="9525" marT="9525" marB="0" anchor="b"/>
                </a:tc>
                <a:tc>
                  <a:txBody>
                    <a:bodyPr/>
                    <a:lstStyle/>
                    <a:p>
                      <a:pPr algn="ctr" fontAlgn="b"/>
                      <a:r>
                        <a:rPr lang="sr-Cyrl-RS" sz="1600" b="0" i="0" u="none" strike="noStrike" dirty="0">
                          <a:solidFill>
                            <a:srgbClr val="002060"/>
                          </a:solidFill>
                          <a:effectLst/>
                          <a:latin typeface="Arial" panose="020B0604020202020204" pitchFamily="34" charset="0"/>
                          <a:cs typeface="Arial" panose="020B0604020202020204" pitchFamily="34" charset="0"/>
                        </a:rPr>
                        <a:t>није одговорило</a:t>
                      </a:r>
                    </a:p>
                  </a:txBody>
                  <a:tcPr marL="9525" marR="9525" marT="9525"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 </a:t>
                      </a:r>
                    </a:p>
                  </a:txBody>
                  <a:tcPr marL="9525" marR="9525" marT="9525"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 </a:t>
                      </a:r>
                    </a:p>
                  </a:txBody>
                  <a:tcPr marL="9525" marR="9525" marT="9525" marB="0" anchor="b"/>
                </a:tc>
                <a:extLst>
                  <a:ext uri="{0D108BD9-81ED-4DB2-BD59-A6C34878D82A}">
                    <a16:rowId xmlns:a16="http://schemas.microsoft.com/office/drawing/2014/main" val="3236982306"/>
                  </a:ext>
                </a:extLst>
              </a:tr>
              <a:tr h="399545">
                <a:tc>
                  <a:txBody>
                    <a:bodyPr/>
                    <a:lstStyle/>
                    <a:p>
                      <a:pPr algn="ctr" fontAlgn="b"/>
                      <a:r>
                        <a:rPr lang="sr-Cyrl-RS" sz="1600" b="0" i="0" u="none" strike="noStrike" dirty="0">
                          <a:solidFill>
                            <a:srgbClr val="002060"/>
                          </a:solidFill>
                          <a:effectLst/>
                          <a:latin typeface="Arial" panose="020B0604020202020204" pitchFamily="34" charset="0"/>
                          <a:cs typeface="Arial" panose="020B0604020202020204" pitchFamily="34" charset="0"/>
                        </a:rPr>
                        <a:t>УКУПНО</a:t>
                      </a:r>
                    </a:p>
                  </a:txBody>
                  <a:tcPr marL="9525" marR="9525" marT="9525"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19</a:t>
                      </a:r>
                    </a:p>
                  </a:txBody>
                  <a:tcPr marL="9525" marR="9525" marT="9525"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32</a:t>
                      </a:r>
                    </a:p>
                  </a:txBody>
                  <a:tcPr marL="9525" marR="9525" marT="9525"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22</a:t>
                      </a:r>
                    </a:p>
                  </a:txBody>
                  <a:tcPr marL="9525" marR="9525" marT="9525"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31</a:t>
                      </a:r>
                    </a:p>
                  </a:txBody>
                  <a:tcPr marL="9525" marR="9525" marT="9525"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23</a:t>
                      </a:r>
                    </a:p>
                  </a:txBody>
                  <a:tcPr marL="9525" marR="9525" marT="9525"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29</a:t>
                      </a:r>
                    </a:p>
                  </a:txBody>
                  <a:tcPr marL="9525" marR="9525" marT="9525"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35</a:t>
                      </a:r>
                    </a:p>
                  </a:txBody>
                  <a:tcPr marL="9525" marR="9525" marT="9525"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34</a:t>
                      </a:r>
                    </a:p>
                  </a:txBody>
                  <a:tcPr marL="9525" marR="9525" marT="9525" marB="0" anchor="b"/>
                </a:tc>
                <a:tc>
                  <a:txBody>
                    <a:bodyPr/>
                    <a:lstStyle/>
                    <a:p>
                      <a:pPr algn="ctr" fontAlgn="b"/>
                      <a:r>
                        <a:rPr lang="sr-Cyrl-RS" sz="1600" b="0" i="0" u="none" strike="noStrike">
                          <a:solidFill>
                            <a:srgbClr val="002060"/>
                          </a:solidFill>
                          <a:effectLst/>
                          <a:latin typeface="Arial" panose="020B0604020202020204" pitchFamily="34" charset="0"/>
                          <a:cs typeface="Arial" panose="020B0604020202020204" pitchFamily="34" charset="0"/>
                        </a:rPr>
                        <a:t>УКУПНО</a:t>
                      </a:r>
                    </a:p>
                  </a:txBody>
                  <a:tcPr marL="9525" marR="9525" marT="9525"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99</a:t>
                      </a:r>
                    </a:p>
                  </a:txBody>
                  <a:tcPr marL="9525" marR="9525" marT="9525"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125</a:t>
                      </a:r>
                    </a:p>
                  </a:txBody>
                  <a:tcPr marL="9525" marR="9525" marT="9525" marB="0" anchor="b"/>
                </a:tc>
                <a:extLst>
                  <a:ext uri="{0D108BD9-81ED-4DB2-BD59-A6C34878D82A}">
                    <a16:rowId xmlns:a16="http://schemas.microsoft.com/office/drawing/2014/main" val="1092985635"/>
                  </a:ext>
                </a:extLst>
              </a:tr>
            </a:tbl>
          </a:graphicData>
        </a:graphic>
      </p:graphicFrame>
    </p:spTree>
    <p:extLst>
      <p:ext uri="{BB962C8B-B14F-4D97-AF65-F5344CB8AC3E}">
        <p14:creationId xmlns:p14="http://schemas.microsoft.com/office/powerpoint/2010/main" val="1681727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1F9BA-EF76-4BB5-A231-CE8774CBF71F}"/>
              </a:ext>
            </a:extLst>
          </p:cNvPr>
          <p:cNvSpPr>
            <a:spLocks noGrp="1"/>
          </p:cNvSpPr>
          <p:nvPr>
            <p:ph type="title"/>
          </p:nvPr>
        </p:nvSpPr>
        <p:spPr>
          <a:xfrm>
            <a:off x="677333" y="609600"/>
            <a:ext cx="9129275" cy="1320800"/>
          </a:xfrm>
        </p:spPr>
        <p:txBody>
          <a:bodyPr>
            <a:normAutofit fontScale="90000"/>
          </a:bodyPr>
          <a:lstStyle/>
          <a:p>
            <a:pPr algn="ctr"/>
            <a:r>
              <a:rPr lang="sr-Cyrl-RS" sz="2000" dirty="0">
                <a:solidFill>
                  <a:schemeClr val="tx1"/>
                </a:solidFill>
                <a:latin typeface="Arial" panose="020B0604020202020204" pitchFamily="34" charset="0"/>
                <a:cs typeface="Arial" panose="020B0604020202020204" pitchFamily="34" charset="0"/>
              </a:rPr>
              <a:t>2. Ученици су пребројавали само прозоре учионица а занемаривали помоћне просторије. Тачан одговор дало је  3,54% ученика док је 44,69% ученика дало приближно тачан одговор. Мањи број прозора на датој страни школске зграде довео је до мањих одступања у односу на претходно питање. </a:t>
            </a:r>
            <a:endParaRPr lang="en-US" sz="2000" dirty="0">
              <a:solidFill>
                <a:schemeClr val="tx1"/>
              </a:solidFill>
              <a:latin typeface="Arial" panose="020B0604020202020204" pitchFamily="34" charset="0"/>
              <a:cs typeface="Arial" panose="020B0604020202020204" pitchFamily="34" charset="0"/>
            </a:endParaRPr>
          </a:p>
        </p:txBody>
      </p:sp>
      <p:graphicFrame>
        <p:nvGraphicFramePr>
          <p:cNvPr id="10" name="Chart 9"/>
          <p:cNvGraphicFramePr>
            <a:graphicFrameLocks/>
          </p:cNvGraphicFramePr>
          <p:nvPr>
            <p:extLst>
              <p:ext uri="{D42A27DB-BD31-4B8C-83A1-F6EECF244321}">
                <p14:modId xmlns:p14="http://schemas.microsoft.com/office/powerpoint/2010/main" val="3933319763"/>
              </p:ext>
            </p:extLst>
          </p:nvPr>
        </p:nvGraphicFramePr>
        <p:xfrm>
          <a:off x="1090246" y="2057400"/>
          <a:ext cx="8288216" cy="426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54350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2A7750F-1107-431C-A6F4-FACEC2A50E91}"/>
              </a:ext>
            </a:extLst>
          </p:cNvPr>
          <p:cNvSpPr txBox="1">
            <a:spLocks noGrp="1"/>
          </p:cNvSpPr>
          <p:nvPr>
            <p:ph type="title"/>
          </p:nvPr>
        </p:nvSpPr>
        <p:spPr>
          <a:xfrm>
            <a:off x="677334" y="609600"/>
            <a:ext cx="9158328" cy="1320800"/>
          </a:xfrm>
        </p:spPr>
        <p:txBody>
          <a:bodyPr>
            <a:noAutofit/>
          </a:bodyPr>
          <a:lstStyle/>
          <a:p>
            <a:pPr lvl="0" algn="ctr"/>
            <a:r>
              <a:rPr lang="sr-Latn-RS" sz="2400" b="1" dirty="0">
                <a:solidFill>
                  <a:schemeClr val="tx1"/>
                </a:solidFill>
                <a:latin typeface="Arial" panose="020B0604020202020204" pitchFamily="34" charset="0"/>
                <a:cs typeface="Arial" panose="020B0604020202020204" pitchFamily="34" charset="0"/>
              </a:rPr>
              <a:t>3. </a:t>
            </a:r>
            <a:r>
              <a:rPr lang="sr-Cyrl-RS" sz="2400" b="1" dirty="0">
                <a:solidFill>
                  <a:schemeClr val="tx1"/>
                </a:solidFill>
                <a:latin typeface="Arial" panose="020B0604020202020204" pitchFamily="34" charset="0"/>
                <a:cs typeface="Arial" panose="020B0604020202020204" pitchFamily="34" charset="0"/>
              </a:rPr>
              <a:t>Питање: </a:t>
            </a:r>
            <a:br>
              <a:rPr lang="sr-Cyrl-RS" sz="2400" b="1" dirty="0">
                <a:solidFill>
                  <a:schemeClr val="tx1"/>
                </a:solidFill>
                <a:latin typeface="Arial" panose="020B0604020202020204" pitchFamily="34" charset="0"/>
                <a:cs typeface="Arial" panose="020B0604020202020204" pitchFamily="34" charset="0"/>
              </a:rPr>
            </a:br>
            <a:r>
              <a:rPr lang="sr-Cyrl-RS" sz="2400" b="1" dirty="0">
                <a:solidFill>
                  <a:schemeClr val="tx1"/>
                </a:solidFill>
                <a:latin typeface="Arial" panose="020B0604020202020204" pitchFamily="34" charset="0"/>
                <a:cs typeface="Arial" panose="020B0604020202020204" pitchFamily="34" charset="0"/>
              </a:rPr>
              <a:t>Процени колико метара је дугачка стара школска зграда.</a:t>
            </a:r>
            <a:br>
              <a:rPr lang="sr-Cyrl-RS" sz="2400" b="1" dirty="0">
                <a:solidFill>
                  <a:schemeClr val="tx1"/>
                </a:solidFill>
                <a:latin typeface="Arial" panose="020B0604020202020204" pitchFamily="34" charset="0"/>
                <a:cs typeface="Arial" panose="020B0604020202020204" pitchFamily="34" charset="0"/>
              </a:rPr>
            </a:br>
            <a:r>
              <a:rPr lang="sr-Cyrl-RS" sz="2400" dirty="0">
                <a:solidFill>
                  <a:schemeClr val="tx1"/>
                </a:solidFill>
                <a:latin typeface="Arial" panose="020B0604020202020204" pitchFamily="34" charset="0"/>
                <a:cs typeface="Arial" panose="020B0604020202020204" pitchFamily="34" charset="0"/>
              </a:rPr>
              <a:t>    Тачан одговор је: 57.70м</a:t>
            </a:r>
            <a:endParaRPr lang="en-US" sz="2400" dirty="0">
              <a:solidFill>
                <a:schemeClr val="tx1"/>
              </a:solidFill>
              <a:latin typeface="Arial" pitchFamily="34"/>
              <a:cs typeface="Arial" pitchFamily="34"/>
            </a:endParaRPr>
          </a:p>
        </p:txBody>
      </p:sp>
      <p:graphicFrame>
        <p:nvGraphicFramePr>
          <p:cNvPr id="6" name="Table 6">
            <a:extLst>
              <a:ext uri="{FF2B5EF4-FFF2-40B4-BE49-F238E27FC236}">
                <a16:creationId xmlns:a16="http://schemas.microsoft.com/office/drawing/2014/main" id="{13BD2154-D09F-4D6A-A058-FF751C222768}"/>
              </a:ext>
            </a:extLst>
          </p:cNvPr>
          <p:cNvGraphicFramePr>
            <a:graphicFrameLocks noGrp="1"/>
          </p:cNvGraphicFramePr>
          <p:nvPr>
            <p:ph idx="1"/>
            <p:extLst>
              <p:ext uri="{D42A27DB-BD31-4B8C-83A1-F6EECF244321}">
                <p14:modId xmlns:p14="http://schemas.microsoft.com/office/powerpoint/2010/main" val="1601573299"/>
              </p:ext>
            </p:extLst>
          </p:nvPr>
        </p:nvGraphicFramePr>
        <p:xfrm>
          <a:off x="970938" y="2582617"/>
          <a:ext cx="10189431" cy="3518229"/>
        </p:xfrm>
        <a:graphic>
          <a:graphicData uri="http://schemas.openxmlformats.org/drawingml/2006/table">
            <a:tbl>
              <a:tblPr firstRow="1" bandRow="1">
                <a:tableStyleId>{5C22544A-7EE6-4342-B048-85BDC9FD1C3A}</a:tableStyleId>
              </a:tblPr>
              <a:tblGrid>
                <a:gridCol w="1713647">
                  <a:extLst>
                    <a:ext uri="{9D8B030D-6E8A-4147-A177-3AD203B41FA5}">
                      <a16:colId xmlns:a16="http://schemas.microsoft.com/office/drawing/2014/main" val="851762220"/>
                    </a:ext>
                  </a:extLst>
                </a:gridCol>
                <a:gridCol w="678887">
                  <a:extLst>
                    <a:ext uri="{9D8B030D-6E8A-4147-A177-3AD203B41FA5}">
                      <a16:colId xmlns:a16="http://schemas.microsoft.com/office/drawing/2014/main" val="283800306"/>
                    </a:ext>
                  </a:extLst>
                </a:gridCol>
                <a:gridCol w="575482">
                  <a:extLst>
                    <a:ext uri="{9D8B030D-6E8A-4147-A177-3AD203B41FA5}">
                      <a16:colId xmlns:a16="http://schemas.microsoft.com/office/drawing/2014/main" val="2794228809"/>
                    </a:ext>
                  </a:extLst>
                </a:gridCol>
                <a:gridCol w="709742">
                  <a:extLst>
                    <a:ext uri="{9D8B030D-6E8A-4147-A177-3AD203B41FA5}">
                      <a16:colId xmlns:a16="http://schemas.microsoft.com/office/drawing/2014/main" val="3629837109"/>
                    </a:ext>
                  </a:extLst>
                </a:gridCol>
                <a:gridCol w="554676">
                  <a:extLst>
                    <a:ext uri="{9D8B030D-6E8A-4147-A177-3AD203B41FA5}">
                      <a16:colId xmlns:a16="http://schemas.microsoft.com/office/drawing/2014/main" val="2181930468"/>
                    </a:ext>
                  </a:extLst>
                </a:gridCol>
                <a:gridCol w="689963">
                  <a:extLst>
                    <a:ext uri="{9D8B030D-6E8A-4147-A177-3AD203B41FA5}">
                      <a16:colId xmlns:a16="http://schemas.microsoft.com/office/drawing/2014/main" val="1412396884"/>
                    </a:ext>
                  </a:extLst>
                </a:gridCol>
                <a:gridCol w="663846">
                  <a:extLst>
                    <a:ext uri="{9D8B030D-6E8A-4147-A177-3AD203B41FA5}">
                      <a16:colId xmlns:a16="http://schemas.microsoft.com/office/drawing/2014/main" val="1864107582"/>
                    </a:ext>
                  </a:extLst>
                </a:gridCol>
                <a:gridCol w="621379">
                  <a:extLst>
                    <a:ext uri="{9D8B030D-6E8A-4147-A177-3AD203B41FA5}">
                      <a16:colId xmlns:a16="http://schemas.microsoft.com/office/drawing/2014/main" val="673838164"/>
                    </a:ext>
                  </a:extLst>
                </a:gridCol>
                <a:gridCol w="635848">
                  <a:extLst>
                    <a:ext uri="{9D8B030D-6E8A-4147-A177-3AD203B41FA5}">
                      <a16:colId xmlns:a16="http://schemas.microsoft.com/office/drawing/2014/main" val="3845947338"/>
                    </a:ext>
                  </a:extLst>
                </a:gridCol>
                <a:gridCol w="1528884">
                  <a:extLst>
                    <a:ext uri="{9D8B030D-6E8A-4147-A177-3AD203B41FA5}">
                      <a16:colId xmlns:a16="http://schemas.microsoft.com/office/drawing/2014/main" val="998838713"/>
                    </a:ext>
                  </a:extLst>
                </a:gridCol>
                <a:gridCol w="610620">
                  <a:extLst>
                    <a:ext uri="{9D8B030D-6E8A-4147-A177-3AD203B41FA5}">
                      <a16:colId xmlns:a16="http://schemas.microsoft.com/office/drawing/2014/main" val="511443209"/>
                    </a:ext>
                  </a:extLst>
                </a:gridCol>
                <a:gridCol w="450574">
                  <a:extLst>
                    <a:ext uri="{9D8B030D-6E8A-4147-A177-3AD203B41FA5}">
                      <a16:colId xmlns:a16="http://schemas.microsoft.com/office/drawing/2014/main" val="2131681142"/>
                    </a:ext>
                  </a:extLst>
                </a:gridCol>
                <a:gridCol w="755883">
                  <a:extLst>
                    <a:ext uri="{9D8B030D-6E8A-4147-A177-3AD203B41FA5}">
                      <a16:colId xmlns:a16="http://schemas.microsoft.com/office/drawing/2014/main" val="4137003929"/>
                    </a:ext>
                  </a:extLst>
                </a:gridCol>
              </a:tblGrid>
              <a:tr h="719954">
                <a:tc>
                  <a:txBody>
                    <a:bodyPr/>
                    <a:lstStyle/>
                    <a:p>
                      <a:endParaRPr lang="en-US" dirty="0"/>
                    </a:p>
                  </a:txBody>
                  <a:tcPr/>
                </a:tc>
                <a:tc gridSpan="2">
                  <a:txBody>
                    <a:bodyPr/>
                    <a:lstStyle/>
                    <a:p>
                      <a:r>
                        <a:rPr lang="sr-Cyrl-RS" dirty="0">
                          <a:solidFill>
                            <a:schemeClr val="tx1"/>
                          </a:solidFill>
                        </a:rPr>
                        <a:t>Пети разред</a:t>
                      </a:r>
                      <a:endParaRPr lang="en-US" dirty="0">
                        <a:solidFill>
                          <a:schemeClr val="tx1"/>
                        </a:solidFill>
                      </a:endParaRPr>
                    </a:p>
                  </a:txBody>
                  <a:tcPr/>
                </a:tc>
                <a:tc hMerge="1">
                  <a:txBody>
                    <a:bodyPr/>
                    <a:lstStyle/>
                    <a:p>
                      <a:endParaRPr lang="en-US" dirty="0"/>
                    </a:p>
                  </a:txBody>
                  <a:tcPr/>
                </a:tc>
                <a:tc gridSpan="2">
                  <a:txBody>
                    <a:bodyPr/>
                    <a:lstStyle/>
                    <a:p>
                      <a:r>
                        <a:rPr lang="sr-Cyrl-RS" dirty="0">
                          <a:solidFill>
                            <a:schemeClr val="tx1"/>
                          </a:solidFill>
                        </a:rPr>
                        <a:t>Шести разред</a:t>
                      </a:r>
                      <a:endParaRPr lang="en-US" dirty="0">
                        <a:solidFill>
                          <a:schemeClr val="tx1"/>
                        </a:solidFill>
                      </a:endParaRPr>
                    </a:p>
                  </a:txBody>
                  <a:tcPr/>
                </a:tc>
                <a:tc hMerge="1">
                  <a:txBody>
                    <a:bodyPr/>
                    <a:lstStyle/>
                    <a:p>
                      <a:endParaRPr lang="en-US" dirty="0"/>
                    </a:p>
                  </a:txBody>
                  <a:tcPr/>
                </a:tc>
                <a:tc gridSpan="2">
                  <a:txBody>
                    <a:bodyPr/>
                    <a:lstStyle/>
                    <a:p>
                      <a:r>
                        <a:rPr lang="sr-Cyrl-RS" dirty="0">
                          <a:solidFill>
                            <a:schemeClr val="tx1"/>
                          </a:solidFill>
                        </a:rPr>
                        <a:t>Седми разред</a:t>
                      </a:r>
                      <a:endParaRPr lang="en-US" dirty="0">
                        <a:solidFill>
                          <a:schemeClr val="tx1"/>
                        </a:solidFill>
                      </a:endParaRPr>
                    </a:p>
                  </a:txBody>
                  <a:tcPr/>
                </a:tc>
                <a:tc hMerge="1">
                  <a:txBody>
                    <a:bodyPr/>
                    <a:lstStyle/>
                    <a:p>
                      <a:endParaRPr lang="en-US" dirty="0"/>
                    </a:p>
                  </a:txBody>
                  <a:tcPr/>
                </a:tc>
                <a:tc gridSpan="2">
                  <a:txBody>
                    <a:bodyPr/>
                    <a:lstStyle/>
                    <a:p>
                      <a:r>
                        <a:rPr lang="sr-Cyrl-RS" dirty="0">
                          <a:solidFill>
                            <a:schemeClr val="tx1"/>
                          </a:solidFill>
                        </a:rPr>
                        <a:t>Осми разред</a:t>
                      </a:r>
                      <a:endParaRPr lang="en-US" dirty="0">
                        <a:solidFill>
                          <a:schemeClr val="tx1"/>
                        </a:solidFill>
                      </a:endParaRPr>
                    </a:p>
                  </a:txBody>
                  <a:tcPr/>
                </a:tc>
                <a:tc hMerge="1">
                  <a:txBody>
                    <a:bodyPr/>
                    <a:lstStyle/>
                    <a:p>
                      <a:endParaRPr lang="en-US" dirty="0"/>
                    </a:p>
                  </a:txBody>
                  <a:tcPr/>
                </a:tc>
                <a:tc gridSpan="4">
                  <a:txBody>
                    <a:bodyPr/>
                    <a:lstStyle/>
                    <a:p>
                      <a:r>
                        <a:rPr lang="sr-Cyrl-RS" dirty="0">
                          <a:solidFill>
                            <a:schemeClr val="tx1"/>
                          </a:solidFill>
                        </a:rPr>
                        <a:t>Укупно 211 ученика</a:t>
                      </a:r>
                      <a:endParaRPr lang="en-US" dirty="0">
                        <a:solidFill>
                          <a:schemeClr val="tx1"/>
                        </a:solidFill>
                      </a:endParaRPr>
                    </a:p>
                  </a:txBody>
                  <a:tcPr/>
                </a:tc>
                <a:tc hMerge="1">
                  <a:txBody>
                    <a:bodyPr/>
                    <a:lstStyle/>
                    <a:p>
                      <a:endParaRPr lang="en-US" dirty="0">
                        <a:solidFill>
                          <a:srgbClr val="002060"/>
                        </a:solidFill>
                      </a:endParaRPr>
                    </a:p>
                  </a:txBody>
                  <a:tcPr/>
                </a:tc>
                <a:tc hMerge="1">
                  <a:txBody>
                    <a:bodyPr/>
                    <a:lstStyle/>
                    <a:p>
                      <a:endParaRPr lang="en-US" dirty="0">
                        <a:solidFill>
                          <a:srgbClr val="002060"/>
                        </a:solidFill>
                      </a:endParaRPr>
                    </a:p>
                  </a:txBody>
                  <a:tcPr/>
                </a:tc>
                <a:tc hMerge="1">
                  <a:txBody>
                    <a:bodyPr/>
                    <a:lstStyle/>
                    <a:p>
                      <a:endParaRPr lang="en-US" dirty="0">
                        <a:solidFill>
                          <a:srgbClr val="002060"/>
                        </a:solidFill>
                      </a:endParaRPr>
                    </a:p>
                  </a:txBody>
                  <a:tcPr/>
                </a:tc>
                <a:extLst>
                  <a:ext uri="{0D108BD9-81ED-4DB2-BD59-A6C34878D82A}">
                    <a16:rowId xmlns:a16="http://schemas.microsoft.com/office/drawing/2014/main" val="3688671059"/>
                  </a:ext>
                </a:extLst>
              </a:tr>
              <a:tr h="554321">
                <a:tc>
                  <a:txBody>
                    <a:bodyPr/>
                    <a:lstStyle/>
                    <a:p>
                      <a:pPr algn="ctr" fontAlgn="b"/>
                      <a:r>
                        <a:rPr lang="sr-Cyrl-RS" sz="1600" b="0" i="0" u="none" strike="noStrike" dirty="0">
                          <a:solidFill>
                            <a:srgbClr val="002060"/>
                          </a:solidFill>
                          <a:effectLst/>
                          <a:latin typeface="Arial" panose="020B0604020202020204" pitchFamily="34" charset="0"/>
                          <a:cs typeface="Arial" panose="020B0604020202020204" pitchFamily="34" charset="0"/>
                        </a:rPr>
                        <a:t>Пол</a:t>
                      </a:r>
                    </a:p>
                  </a:txBody>
                  <a:tcPr marL="9290" marR="9290" marT="9290" marB="0" anchor="b"/>
                </a:tc>
                <a:tc>
                  <a:txBody>
                    <a:bodyPr/>
                    <a:lstStyle/>
                    <a:p>
                      <a:pPr algn="ctr" fontAlgn="b"/>
                      <a:r>
                        <a:rPr lang="sr-Cyrl-RS" sz="1600" b="0" i="0" u="none" strike="noStrike" dirty="0">
                          <a:solidFill>
                            <a:srgbClr val="002060"/>
                          </a:solidFill>
                          <a:effectLst/>
                          <a:latin typeface="Arial" panose="020B0604020202020204" pitchFamily="34" charset="0"/>
                          <a:cs typeface="Arial" panose="020B0604020202020204" pitchFamily="34" charset="0"/>
                        </a:rPr>
                        <a:t>м</a:t>
                      </a:r>
                    </a:p>
                  </a:txBody>
                  <a:tcPr marL="9290" marR="9290" marT="9290" marB="0" anchor="b"/>
                </a:tc>
                <a:tc>
                  <a:txBody>
                    <a:bodyPr/>
                    <a:lstStyle/>
                    <a:p>
                      <a:pPr algn="ctr" fontAlgn="b"/>
                      <a:r>
                        <a:rPr lang="sr-Cyrl-RS" sz="1600" b="0" i="0" u="none" strike="noStrike" dirty="0">
                          <a:solidFill>
                            <a:srgbClr val="002060"/>
                          </a:solidFill>
                          <a:effectLst/>
                          <a:latin typeface="Arial" panose="020B0604020202020204" pitchFamily="34" charset="0"/>
                          <a:cs typeface="Arial" panose="020B0604020202020204" pitchFamily="34" charset="0"/>
                        </a:rPr>
                        <a:t>ж</a:t>
                      </a:r>
                    </a:p>
                  </a:txBody>
                  <a:tcPr marL="9290" marR="9290" marT="9290" marB="0" anchor="b"/>
                </a:tc>
                <a:tc>
                  <a:txBody>
                    <a:bodyPr/>
                    <a:lstStyle/>
                    <a:p>
                      <a:pPr algn="ctr" fontAlgn="b"/>
                      <a:r>
                        <a:rPr lang="sr-Cyrl-RS" sz="1600" b="0" i="0" u="none" strike="noStrike" dirty="0">
                          <a:solidFill>
                            <a:srgbClr val="002060"/>
                          </a:solidFill>
                          <a:effectLst/>
                          <a:latin typeface="Arial" panose="020B0604020202020204" pitchFamily="34" charset="0"/>
                          <a:cs typeface="Arial" panose="020B0604020202020204" pitchFamily="34" charset="0"/>
                        </a:rPr>
                        <a:t>м</a:t>
                      </a:r>
                    </a:p>
                  </a:txBody>
                  <a:tcPr marL="9290" marR="9290" marT="9290" marB="0" anchor="b"/>
                </a:tc>
                <a:tc>
                  <a:txBody>
                    <a:bodyPr/>
                    <a:lstStyle/>
                    <a:p>
                      <a:pPr algn="ctr" fontAlgn="b"/>
                      <a:r>
                        <a:rPr lang="sr-Cyrl-RS" sz="1600" b="0" i="0" u="none" strike="noStrike" dirty="0">
                          <a:solidFill>
                            <a:srgbClr val="002060"/>
                          </a:solidFill>
                          <a:effectLst/>
                          <a:latin typeface="Arial" panose="020B0604020202020204" pitchFamily="34" charset="0"/>
                          <a:cs typeface="Arial" panose="020B0604020202020204" pitchFamily="34" charset="0"/>
                        </a:rPr>
                        <a:t>ж</a:t>
                      </a:r>
                    </a:p>
                  </a:txBody>
                  <a:tcPr marL="9290" marR="9290" marT="9290" marB="0" anchor="b"/>
                </a:tc>
                <a:tc>
                  <a:txBody>
                    <a:bodyPr/>
                    <a:lstStyle/>
                    <a:p>
                      <a:pPr algn="ctr" fontAlgn="b"/>
                      <a:r>
                        <a:rPr lang="sr-Cyrl-RS" sz="1600" b="0" i="0" u="none" strike="noStrike">
                          <a:solidFill>
                            <a:srgbClr val="002060"/>
                          </a:solidFill>
                          <a:effectLst/>
                          <a:latin typeface="Arial" panose="020B0604020202020204" pitchFamily="34" charset="0"/>
                          <a:cs typeface="Arial" panose="020B0604020202020204" pitchFamily="34" charset="0"/>
                        </a:rPr>
                        <a:t>м</a:t>
                      </a:r>
                    </a:p>
                  </a:txBody>
                  <a:tcPr marL="9290" marR="9290" marT="9290" marB="0" anchor="b"/>
                </a:tc>
                <a:tc>
                  <a:txBody>
                    <a:bodyPr/>
                    <a:lstStyle/>
                    <a:p>
                      <a:pPr algn="ctr" fontAlgn="b"/>
                      <a:r>
                        <a:rPr lang="sr-Cyrl-RS" sz="1600" b="0" i="0" u="none" strike="noStrike">
                          <a:solidFill>
                            <a:srgbClr val="002060"/>
                          </a:solidFill>
                          <a:effectLst/>
                          <a:latin typeface="Arial" panose="020B0604020202020204" pitchFamily="34" charset="0"/>
                          <a:cs typeface="Arial" panose="020B0604020202020204" pitchFamily="34" charset="0"/>
                        </a:rPr>
                        <a:t>ж</a:t>
                      </a:r>
                    </a:p>
                  </a:txBody>
                  <a:tcPr marL="9290" marR="9290" marT="9290" marB="0" anchor="b"/>
                </a:tc>
                <a:tc>
                  <a:txBody>
                    <a:bodyPr/>
                    <a:lstStyle/>
                    <a:p>
                      <a:pPr algn="ctr" fontAlgn="b"/>
                      <a:r>
                        <a:rPr lang="sr-Cyrl-RS" sz="1600" b="0" i="0" u="none" strike="noStrike">
                          <a:solidFill>
                            <a:srgbClr val="002060"/>
                          </a:solidFill>
                          <a:effectLst/>
                          <a:latin typeface="Arial" panose="020B0604020202020204" pitchFamily="34" charset="0"/>
                          <a:cs typeface="Arial" panose="020B0604020202020204" pitchFamily="34" charset="0"/>
                        </a:rPr>
                        <a:t>м</a:t>
                      </a:r>
                    </a:p>
                  </a:txBody>
                  <a:tcPr marL="9290" marR="9290" marT="9290" marB="0" anchor="b"/>
                </a:tc>
                <a:tc>
                  <a:txBody>
                    <a:bodyPr/>
                    <a:lstStyle/>
                    <a:p>
                      <a:pPr algn="ctr" fontAlgn="b"/>
                      <a:r>
                        <a:rPr lang="sr-Cyrl-RS" sz="1600" b="0" i="0" u="none" strike="noStrike">
                          <a:solidFill>
                            <a:srgbClr val="002060"/>
                          </a:solidFill>
                          <a:effectLst/>
                          <a:latin typeface="Arial" panose="020B0604020202020204" pitchFamily="34" charset="0"/>
                          <a:cs typeface="Arial" panose="020B0604020202020204" pitchFamily="34" charset="0"/>
                        </a:rPr>
                        <a:t>ж</a:t>
                      </a:r>
                    </a:p>
                  </a:txBody>
                  <a:tcPr marL="9290" marR="9290" marT="9290" marB="0" anchor="b"/>
                </a:tc>
                <a:tc>
                  <a:txBody>
                    <a:bodyPr/>
                    <a:lstStyle/>
                    <a:p>
                      <a:pPr algn="ctr" fontAlgn="b"/>
                      <a:r>
                        <a:rPr lang="sr-Cyrl-RS" sz="1600" b="0" i="0" u="none" strike="noStrike">
                          <a:solidFill>
                            <a:srgbClr val="002060"/>
                          </a:solidFill>
                          <a:effectLst/>
                          <a:latin typeface="Arial" panose="020B0604020202020204" pitchFamily="34" charset="0"/>
                          <a:cs typeface="Arial" panose="020B0604020202020204" pitchFamily="34" charset="0"/>
                        </a:rPr>
                        <a:t>Пол</a:t>
                      </a:r>
                    </a:p>
                  </a:txBody>
                  <a:tcPr marL="9290" marR="9290" marT="9290" marB="0" anchor="b"/>
                </a:tc>
                <a:tc>
                  <a:txBody>
                    <a:bodyPr/>
                    <a:lstStyle/>
                    <a:p>
                      <a:pPr algn="ctr" fontAlgn="b"/>
                      <a:r>
                        <a:rPr lang="sr-Cyrl-RS" sz="1600" b="0" i="0" u="none" strike="noStrike">
                          <a:solidFill>
                            <a:srgbClr val="002060"/>
                          </a:solidFill>
                          <a:effectLst/>
                          <a:latin typeface="Arial" panose="020B0604020202020204" pitchFamily="34" charset="0"/>
                          <a:cs typeface="Arial" panose="020B0604020202020204" pitchFamily="34" charset="0"/>
                        </a:rPr>
                        <a:t>м</a:t>
                      </a:r>
                    </a:p>
                  </a:txBody>
                  <a:tcPr marL="9290" marR="9290" marT="9290" marB="0" anchor="b"/>
                </a:tc>
                <a:tc>
                  <a:txBody>
                    <a:bodyPr/>
                    <a:lstStyle/>
                    <a:p>
                      <a:pPr algn="ctr" fontAlgn="b"/>
                      <a:r>
                        <a:rPr lang="sr-Cyrl-RS" sz="1600" b="0" i="0" u="none" strike="noStrike">
                          <a:solidFill>
                            <a:srgbClr val="002060"/>
                          </a:solidFill>
                          <a:effectLst/>
                          <a:latin typeface="Arial" panose="020B0604020202020204" pitchFamily="34" charset="0"/>
                          <a:cs typeface="Arial" panose="020B0604020202020204" pitchFamily="34" charset="0"/>
                        </a:rPr>
                        <a:t>ж</a:t>
                      </a:r>
                    </a:p>
                  </a:txBody>
                  <a:tcPr marL="9290" marR="9290" marT="9290" marB="0" anchor="b"/>
                </a:tc>
                <a:tc>
                  <a:txBody>
                    <a:bodyPr/>
                    <a:lstStyle/>
                    <a:p>
                      <a:pPr algn="l" fontAlgn="b"/>
                      <a:r>
                        <a:rPr lang="en-US" sz="1600" b="0" i="0" u="none" strike="noStrike">
                          <a:solidFill>
                            <a:srgbClr val="002060"/>
                          </a:solidFill>
                          <a:effectLst/>
                          <a:latin typeface="Arial" panose="020B0604020202020204" pitchFamily="34" charset="0"/>
                          <a:cs typeface="Arial" panose="020B0604020202020204" pitchFamily="34" charset="0"/>
                        </a:rPr>
                        <a:t> </a:t>
                      </a:r>
                    </a:p>
                  </a:txBody>
                  <a:tcPr marL="9290" marR="9290" marT="9290" marB="0" anchor="b"/>
                </a:tc>
                <a:extLst>
                  <a:ext uri="{0D108BD9-81ED-4DB2-BD59-A6C34878D82A}">
                    <a16:rowId xmlns:a16="http://schemas.microsoft.com/office/drawing/2014/main" val="977582776"/>
                  </a:ext>
                </a:extLst>
              </a:tr>
              <a:tr h="515815">
                <a:tc>
                  <a:txBody>
                    <a:bodyPr/>
                    <a:lstStyle/>
                    <a:p>
                      <a:pPr algn="ctr" fontAlgn="b"/>
                      <a:r>
                        <a:rPr lang="sr-Cyrl-RS" sz="1600" b="0" i="0" u="none" strike="noStrike" dirty="0">
                          <a:solidFill>
                            <a:srgbClr val="002060"/>
                          </a:solidFill>
                          <a:effectLst/>
                          <a:latin typeface="Arial" panose="020B0604020202020204" pitchFamily="34" charset="0"/>
                          <a:cs typeface="Arial" panose="020B0604020202020204" pitchFamily="34" charset="0"/>
                        </a:rPr>
                        <a:t>мање од 45м</a:t>
                      </a:r>
                    </a:p>
                  </a:txBody>
                  <a:tcPr marL="9290" marR="9290" marT="9290"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10</a:t>
                      </a:r>
                    </a:p>
                  </a:txBody>
                  <a:tcPr marL="9290" marR="9290" marT="9290"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18</a:t>
                      </a:r>
                    </a:p>
                  </a:txBody>
                  <a:tcPr marL="9290" marR="9290" marT="9290"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11</a:t>
                      </a:r>
                    </a:p>
                  </a:txBody>
                  <a:tcPr marL="9290" marR="9290" marT="9290"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7</a:t>
                      </a:r>
                    </a:p>
                  </a:txBody>
                  <a:tcPr marL="9290" marR="9290" marT="9290"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14</a:t>
                      </a:r>
                    </a:p>
                  </a:txBody>
                  <a:tcPr marL="9290" marR="9290" marT="9290"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9</a:t>
                      </a:r>
                    </a:p>
                  </a:txBody>
                  <a:tcPr marL="9290" marR="9290" marT="9290"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10</a:t>
                      </a:r>
                    </a:p>
                  </a:txBody>
                  <a:tcPr marL="9290" marR="9290" marT="9290"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5</a:t>
                      </a:r>
                    </a:p>
                  </a:txBody>
                  <a:tcPr marL="9290" marR="9290" marT="9290" marB="0" anchor="b"/>
                </a:tc>
                <a:tc>
                  <a:txBody>
                    <a:bodyPr/>
                    <a:lstStyle/>
                    <a:p>
                      <a:pPr algn="l" fontAlgn="b"/>
                      <a:r>
                        <a:rPr lang="sr-Cyrl-RS" sz="1600" b="0" i="0" u="none" strike="noStrike" dirty="0">
                          <a:solidFill>
                            <a:srgbClr val="002060"/>
                          </a:solidFill>
                          <a:effectLst/>
                          <a:latin typeface="Arial" panose="020B0604020202020204" pitchFamily="34" charset="0"/>
                          <a:cs typeface="Arial" panose="020B0604020202020204" pitchFamily="34" charset="0"/>
                        </a:rPr>
                        <a:t>мање од 45м</a:t>
                      </a:r>
                    </a:p>
                  </a:txBody>
                  <a:tcPr marL="9290" marR="9290" marT="9290"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45</a:t>
                      </a:r>
                    </a:p>
                  </a:txBody>
                  <a:tcPr marL="9290" marR="9290" marT="9290"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39</a:t>
                      </a:r>
                    </a:p>
                  </a:txBody>
                  <a:tcPr marL="9290" marR="9290" marT="9290" marB="0" anchor="b"/>
                </a:tc>
                <a:tc>
                  <a:txBody>
                    <a:bodyPr/>
                    <a:lstStyle/>
                    <a:p>
                      <a:pPr algn="l" fontAlgn="b"/>
                      <a:r>
                        <a:rPr lang="en-US" sz="1600" b="0" i="0" u="none" strike="noStrike">
                          <a:solidFill>
                            <a:srgbClr val="002060"/>
                          </a:solidFill>
                          <a:effectLst/>
                          <a:latin typeface="Arial" panose="020B0604020202020204" pitchFamily="34" charset="0"/>
                          <a:cs typeface="Arial" panose="020B0604020202020204" pitchFamily="34" charset="0"/>
                        </a:rPr>
                        <a:t>39.81%</a:t>
                      </a:r>
                    </a:p>
                  </a:txBody>
                  <a:tcPr marL="9290" marR="9290" marT="9290" marB="0" anchor="b"/>
                </a:tc>
                <a:extLst>
                  <a:ext uri="{0D108BD9-81ED-4DB2-BD59-A6C34878D82A}">
                    <a16:rowId xmlns:a16="http://schemas.microsoft.com/office/drawing/2014/main" val="222419257"/>
                  </a:ext>
                </a:extLst>
              </a:tr>
              <a:tr h="480646">
                <a:tc>
                  <a:txBody>
                    <a:bodyPr/>
                    <a:lstStyle/>
                    <a:p>
                      <a:pPr algn="ctr" fontAlgn="b"/>
                      <a:r>
                        <a:rPr lang="sr-Cyrl-RS" sz="1600" b="1" i="0" u="none" strike="noStrike" dirty="0">
                          <a:solidFill>
                            <a:srgbClr val="C00000"/>
                          </a:solidFill>
                          <a:effectLst/>
                          <a:latin typeface="Arial" panose="020B0604020202020204" pitchFamily="34" charset="0"/>
                          <a:cs typeface="Arial" panose="020B0604020202020204" pitchFamily="34" charset="0"/>
                        </a:rPr>
                        <a:t>од 45м до 75м</a:t>
                      </a:r>
                    </a:p>
                  </a:txBody>
                  <a:tcPr marL="9290" marR="9290" marT="9290" marB="0" anchor="b"/>
                </a:tc>
                <a:tc>
                  <a:txBody>
                    <a:bodyPr/>
                    <a:lstStyle/>
                    <a:p>
                      <a:pPr algn="ctr" fontAlgn="b"/>
                      <a:r>
                        <a:rPr lang="en-US" sz="1600" b="1" i="0" u="none" strike="noStrike" dirty="0">
                          <a:solidFill>
                            <a:srgbClr val="C00000"/>
                          </a:solidFill>
                          <a:effectLst/>
                          <a:latin typeface="Arial" panose="020B0604020202020204" pitchFamily="34" charset="0"/>
                          <a:cs typeface="Arial" panose="020B0604020202020204" pitchFamily="34" charset="0"/>
                        </a:rPr>
                        <a:t>3</a:t>
                      </a:r>
                    </a:p>
                  </a:txBody>
                  <a:tcPr marL="9290" marR="9290" marT="9290" marB="0" anchor="b"/>
                </a:tc>
                <a:tc>
                  <a:txBody>
                    <a:bodyPr/>
                    <a:lstStyle/>
                    <a:p>
                      <a:pPr algn="ctr" fontAlgn="b"/>
                      <a:r>
                        <a:rPr lang="en-US" sz="1600" b="1" i="0" u="none" strike="noStrike" dirty="0">
                          <a:solidFill>
                            <a:srgbClr val="C00000"/>
                          </a:solidFill>
                          <a:effectLst/>
                          <a:latin typeface="Arial" panose="020B0604020202020204" pitchFamily="34" charset="0"/>
                          <a:cs typeface="Arial" panose="020B0604020202020204" pitchFamily="34" charset="0"/>
                        </a:rPr>
                        <a:t>3</a:t>
                      </a:r>
                    </a:p>
                  </a:txBody>
                  <a:tcPr marL="9290" marR="9290" marT="9290" marB="0" anchor="b"/>
                </a:tc>
                <a:tc>
                  <a:txBody>
                    <a:bodyPr/>
                    <a:lstStyle/>
                    <a:p>
                      <a:pPr algn="ctr" fontAlgn="b"/>
                      <a:r>
                        <a:rPr lang="en-US" sz="1600" b="1" i="0" u="none" strike="noStrike" dirty="0">
                          <a:solidFill>
                            <a:srgbClr val="C00000"/>
                          </a:solidFill>
                          <a:effectLst/>
                          <a:latin typeface="Arial" panose="020B0604020202020204" pitchFamily="34" charset="0"/>
                          <a:cs typeface="Arial" panose="020B0604020202020204" pitchFamily="34" charset="0"/>
                        </a:rPr>
                        <a:t>5</a:t>
                      </a:r>
                    </a:p>
                  </a:txBody>
                  <a:tcPr marL="9290" marR="9290" marT="9290" marB="0" anchor="b"/>
                </a:tc>
                <a:tc>
                  <a:txBody>
                    <a:bodyPr/>
                    <a:lstStyle/>
                    <a:p>
                      <a:pPr algn="ctr" fontAlgn="b"/>
                      <a:r>
                        <a:rPr lang="en-US" sz="1600" b="1" i="0" u="none" strike="noStrike" dirty="0">
                          <a:solidFill>
                            <a:srgbClr val="C00000"/>
                          </a:solidFill>
                          <a:effectLst/>
                          <a:latin typeface="Arial" panose="020B0604020202020204" pitchFamily="34" charset="0"/>
                          <a:cs typeface="Arial" panose="020B0604020202020204" pitchFamily="34" charset="0"/>
                        </a:rPr>
                        <a:t>9</a:t>
                      </a:r>
                    </a:p>
                  </a:txBody>
                  <a:tcPr marL="9290" marR="9290" marT="9290" marB="0" anchor="b"/>
                </a:tc>
                <a:tc>
                  <a:txBody>
                    <a:bodyPr/>
                    <a:lstStyle/>
                    <a:p>
                      <a:pPr algn="ctr" fontAlgn="b"/>
                      <a:r>
                        <a:rPr lang="en-US" sz="1600" b="1" i="0" u="none" strike="noStrike" dirty="0">
                          <a:solidFill>
                            <a:srgbClr val="C00000"/>
                          </a:solidFill>
                          <a:effectLst/>
                          <a:latin typeface="Arial" panose="020B0604020202020204" pitchFamily="34" charset="0"/>
                          <a:cs typeface="Arial" panose="020B0604020202020204" pitchFamily="34" charset="0"/>
                        </a:rPr>
                        <a:t>2</a:t>
                      </a:r>
                    </a:p>
                  </a:txBody>
                  <a:tcPr marL="9290" marR="9290" marT="9290" marB="0" anchor="b"/>
                </a:tc>
                <a:tc>
                  <a:txBody>
                    <a:bodyPr/>
                    <a:lstStyle/>
                    <a:p>
                      <a:pPr algn="ctr" fontAlgn="b"/>
                      <a:r>
                        <a:rPr lang="en-US" sz="1600" b="1" i="0" u="none" strike="noStrike" dirty="0">
                          <a:solidFill>
                            <a:srgbClr val="C00000"/>
                          </a:solidFill>
                          <a:effectLst/>
                          <a:latin typeface="Arial" panose="020B0604020202020204" pitchFamily="34" charset="0"/>
                          <a:cs typeface="Arial" panose="020B0604020202020204" pitchFamily="34" charset="0"/>
                        </a:rPr>
                        <a:t>2</a:t>
                      </a:r>
                    </a:p>
                  </a:txBody>
                  <a:tcPr marL="9290" marR="9290" marT="9290" marB="0" anchor="b"/>
                </a:tc>
                <a:tc>
                  <a:txBody>
                    <a:bodyPr/>
                    <a:lstStyle/>
                    <a:p>
                      <a:pPr algn="ctr" fontAlgn="b"/>
                      <a:r>
                        <a:rPr lang="en-US" sz="1600" b="1" i="0" u="none" strike="noStrike" dirty="0">
                          <a:solidFill>
                            <a:srgbClr val="C00000"/>
                          </a:solidFill>
                          <a:effectLst/>
                          <a:latin typeface="Arial" panose="020B0604020202020204" pitchFamily="34" charset="0"/>
                          <a:cs typeface="Arial" panose="020B0604020202020204" pitchFamily="34" charset="0"/>
                        </a:rPr>
                        <a:t>8</a:t>
                      </a:r>
                    </a:p>
                  </a:txBody>
                  <a:tcPr marL="9290" marR="9290" marT="9290" marB="0" anchor="b"/>
                </a:tc>
                <a:tc>
                  <a:txBody>
                    <a:bodyPr/>
                    <a:lstStyle/>
                    <a:p>
                      <a:pPr algn="ctr" fontAlgn="b"/>
                      <a:r>
                        <a:rPr lang="en-US" sz="1600" b="1" i="0" u="none" strike="noStrike" dirty="0">
                          <a:solidFill>
                            <a:srgbClr val="C00000"/>
                          </a:solidFill>
                          <a:effectLst/>
                          <a:latin typeface="Arial" panose="020B0604020202020204" pitchFamily="34" charset="0"/>
                          <a:cs typeface="Arial" panose="020B0604020202020204" pitchFamily="34" charset="0"/>
                        </a:rPr>
                        <a:t>15</a:t>
                      </a:r>
                    </a:p>
                  </a:txBody>
                  <a:tcPr marL="9290" marR="9290" marT="9290" marB="0" anchor="b"/>
                </a:tc>
                <a:tc>
                  <a:txBody>
                    <a:bodyPr/>
                    <a:lstStyle/>
                    <a:p>
                      <a:pPr algn="l" fontAlgn="b"/>
                      <a:r>
                        <a:rPr lang="sr-Cyrl-RS" sz="1600" b="1" i="0" u="none" strike="noStrike" dirty="0">
                          <a:solidFill>
                            <a:srgbClr val="C00000"/>
                          </a:solidFill>
                          <a:effectLst/>
                          <a:latin typeface="Arial" panose="020B0604020202020204" pitchFamily="34" charset="0"/>
                          <a:cs typeface="Arial" panose="020B0604020202020204" pitchFamily="34" charset="0"/>
                        </a:rPr>
                        <a:t>од 45м до 75м</a:t>
                      </a:r>
                    </a:p>
                  </a:txBody>
                  <a:tcPr marL="9290" marR="9290" marT="9290" marB="0" anchor="b"/>
                </a:tc>
                <a:tc>
                  <a:txBody>
                    <a:bodyPr/>
                    <a:lstStyle/>
                    <a:p>
                      <a:pPr algn="ctr" fontAlgn="b"/>
                      <a:r>
                        <a:rPr lang="en-US" sz="1600" b="1" i="0" u="none" strike="noStrike" dirty="0">
                          <a:solidFill>
                            <a:srgbClr val="C00000"/>
                          </a:solidFill>
                          <a:effectLst/>
                          <a:latin typeface="Arial" panose="020B0604020202020204" pitchFamily="34" charset="0"/>
                          <a:cs typeface="Arial" panose="020B0604020202020204" pitchFamily="34" charset="0"/>
                        </a:rPr>
                        <a:t>18</a:t>
                      </a:r>
                    </a:p>
                  </a:txBody>
                  <a:tcPr marL="9290" marR="9290" marT="9290" marB="0" anchor="b"/>
                </a:tc>
                <a:tc>
                  <a:txBody>
                    <a:bodyPr/>
                    <a:lstStyle/>
                    <a:p>
                      <a:pPr algn="ctr" fontAlgn="b"/>
                      <a:r>
                        <a:rPr lang="en-US" sz="1600" b="1" i="0" u="none" strike="noStrike" dirty="0">
                          <a:solidFill>
                            <a:srgbClr val="C00000"/>
                          </a:solidFill>
                          <a:effectLst/>
                          <a:latin typeface="Arial" panose="020B0604020202020204" pitchFamily="34" charset="0"/>
                          <a:cs typeface="Arial" panose="020B0604020202020204" pitchFamily="34" charset="0"/>
                        </a:rPr>
                        <a:t>29</a:t>
                      </a:r>
                    </a:p>
                  </a:txBody>
                  <a:tcPr marL="9290" marR="9290" marT="9290" marB="0" anchor="b"/>
                </a:tc>
                <a:tc>
                  <a:txBody>
                    <a:bodyPr/>
                    <a:lstStyle/>
                    <a:p>
                      <a:pPr algn="l" fontAlgn="b"/>
                      <a:r>
                        <a:rPr lang="en-US" sz="1600" b="1" i="0" u="none" strike="noStrike" dirty="0">
                          <a:solidFill>
                            <a:srgbClr val="C00000"/>
                          </a:solidFill>
                          <a:effectLst/>
                          <a:latin typeface="Arial" panose="020B0604020202020204" pitchFamily="34" charset="0"/>
                          <a:cs typeface="Arial" panose="020B0604020202020204" pitchFamily="34" charset="0"/>
                        </a:rPr>
                        <a:t>22,28%</a:t>
                      </a:r>
                    </a:p>
                  </a:txBody>
                  <a:tcPr marL="9290" marR="9290" marT="9290" marB="0" anchor="b"/>
                </a:tc>
                <a:extLst>
                  <a:ext uri="{0D108BD9-81ED-4DB2-BD59-A6C34878D82A}">
                    <a16:rowId xmlns:a16="http://schemas.microsoft.com/office/drawing/2014/main" val="4097431938"/>
                  </a:ext>
                </a:extLst>
              </a:tr>
              <a:tr h="527539">
                <a:tc>
                  <a:txBody>
                    <a:bodyPr/>
                    <a:lstStyle/>
                    <a:p>
                      <a:pPr algn="ctr" fontAlgn="b"/>
                      <a:r>
                        <a:rPr lang="sr-Cyrl-RS" sz="1600" b="0" i="0" u="none" strike="noStrike" dirty="0">
                          <a:solidFill>
                            <a:srgbClr val="002060"/>
                          </a:solidFill>
                          <a:effectLst/>
                          <a:latin typeface="Arial" panose="020B0604020202020204" pitchFamily="34" charset="0"/>
                          <a:cs typeface="Arial" panose="020B0604020202020204" pitchFamily="34" charset="0"/>
                        </a:rPr>
                        <a:t>више од 75м</a:t>
                      </a:r>
                    </a:p>
                  </a:txBody>
                  <a:tcPr marL="9290" marR="9290" marT="9290"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6</a:t>
                      </a:r>
                    </a:p>
                  </a:txBody>
                  <a:tcPr marL="9290" marR="9290" marT="9290"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12</a:t>
                      </a:r>
                    </a:p>
                  </a:txBody>
                  <a:tcPr marL="9290" marR="9290" marT="9290"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9</a:t>
                      </a:r>
                    </a:p>
                  </a:txBody>
                  <a:tcPr marL="9290" marR="9290" marT="9290"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12</a:t>
                      </a:r>
                    </a:p>
                  </a:txBody>
                  <a:tcPr marL="9290" marR="9290" marT="9290"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10</a:t>
                      </a:r>
                    </a:p>
                  </a:txBody>
                  <a:tcPr marL="9290" marR="9290" marT="9290"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10</a:t>
                      </a:r>
                    </a:p>
                  </a:txBody>
                  <a:tcPr marL="9290" marR="9290" marT="9290"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9</a:t>
                      </a:r>
                    </a:p>
                  </a:txBody>
                  <a:tcPr marL="9290" marR="9290" marT="9290"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12</a:t>
                      </a:r>
                    </a:p>
                  </a:txBody>
                  <a:tcPr marL="9290" marR="9290" marT="9290" marB="0" anchor="b"/>
                </a:tc>
                <a:tc>
                  <a:txBody>
                    <a:bodyPr/>
                    <a:lstStyle/>
                    <a:p>
                      <a:pPr algn="l" fontAlgn="b"/>
                      <a:r>
                        <a:rPr lang="sr-Cyrl-RS" sz="1600" b="0" i="0" u="none" strike="noStrike" dirty="0">
                          <a:solidFill>
                            <a:srgbClr val="002060"/>
                          </a:solidFill>
                          <a:effectLst/>
                          <a:latin typeface="Arial" panose="020B0604020202020204" pitchFamily="34" charset="0"/>
                          <a:cs typeface="Arial" panose="020B0604020202020204" pitchFamily="34" charset="0"/>
                        </a:rPr>
                        <a:t>више од 75м</a:t>
                      </a:r>
                    </a:p>
                  </a:txBody>
                  <a:tcPr marL="9290" marR="9290" marT="9290"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34</a:t>
                      </a:r>
                    </a:p>
                  </a:txBody>
                  <a:tcPr marL="9290" marR="9290" marT="9290"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46</a:t>
                      </a:r>
                    </a:p>
                  </a:txBody>
                  <a:tcPr marL="9290" marR="9290" marT="9290" marB="0" anchor="b"/>
                </a:tc>
                <a:tc>
                  <a:txBody>
                    <a:bodyPr/>
                    <a:lstStyle/>
                    <a:p>
                      <a:pPr algn="l" fontAlgn="b"/>
                      <a:r>
                        <a:rPr lang="en-US" sz="1600" b="0" i="0" u="none" strike="noStrike" dirty="0">
                          <a:solidFill>
                            <a:srgbClr val="002060"/>
                          </a:solidFill>
                          <a:effectLst/>
                          <a:latin typeface="Arial" panose="020B0604020202020204" pitchFamily="34" charset="0"/>
                          <a:cs typeface="Arial" panose="020B0604020202020204" pitchFamily="34" charset="0"/>
                        </a:rPr>
                        <a:t>37,91%</a:t>
                      </a:r>
                    </a:p>
                  </a:txBody>
                  <a:tcPr marL="9290" marR="9290" marT="9290" marB="0" anchor="b"/>
                </a:tc>
                <a:extLst>
                  <a:ext uri="{0D108BD9-81ED-4DB2-BD59-A6C34878D82A}">
                    <a16:rowId xmlns:a16="http://schemas.microsoft.com/office/drawing/2014/main" val="2337728884"/>
                  </a:ext>
                </a:extLst>
              </a:tr>
              <a:tr h="719954">
                <a:tc>
                  <a:txBody>
                    <a:bodyPr/>
                    <a:lstStyle/>
                    <a:p>
                      <a:pPr algn="ctr" fontAlgn="b"/>
                      <a:r>
                        <a:rPr lang="sr-Cyrl-RS" sz="1600" b="0" i="0" u="none" strike="noStrike" dirty="0">
                          <a:solidFill>
                            <a:srgbClr val="002060"/>
                          </a:solidFill>
                          <a:effectLst/>
                          <a:latin typeface="Arial" panose="020B0604020202020204" pitchFamily="34" charset="0"/>
                          <a:cs typeface="Arial" panose="020B0604020202020204" pitchFamily="34" charset="0"/>
                        </a:rPr>
                        <a:t>УКУПНО</a:t>
                      </a:r>
                    </a:p>
                  </a:txBody>
                  <a:tcPr marL="9290" marR="9290" marT="9290"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19</a:t>
                      </a:r>
                    </a:p>
                  </a:txBody>
                  <a:tcPr marL="9290" marR="9290" marT="9290"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33</a:t>
                      </a:r>
                    </a:p>
                  </a:txBody>
                  <a:tcPr marL="9290" marR="9290" marT="9290"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25</a:t>
                      </a:r>
                    </a:p>
                  </a:txBody>
                  <a:tcPr marL="9290" marR="9290" marT="9290"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28</a:t>
                      </a:r>
                    </a:p>
                  </a:txBody>
                  <a:tcPr marL="9290" marR="9290" marT="9290"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26</a:t>
                      </a:r>
                    </a:p>
                  </a:txBody>
                  <a:tcPr marL="9290" marR="9290" marT="9290"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21</a:t>
                      </a:r>
                    </a:p>
                  </a:txBody>
                  <a:tcPr marL="9290" marR="9290" marT="9290"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27</a:t>
                      </a:r>
                    </a:p>
                  </a:txBody>
                  <a:tcPr marL="9290" marR="9290" marT="9290" marB="0" anchor="b"/>
                </a:tc>
                <a:tc>
                  <a:txBody>
                    <a:bodyPr/>
                    <a:lstStyle/>
                    <a:p>
                      <a:pPr algn="ctr" fontAlgn="b"/>
                      <a:r>
                        <a:rPr lang="en-US" sz="1600" b="0" i="0" u="none" strike="noStrike">
                          <a:solidFill>
                            <a:srgbClr val="002060"/>
                          </a:solidFill>
                          <a:effectLst/>
                          <a:latin typeface="Arial" panose="020B0604020202020204" pitchFamily="34" charset="0"/>
                          <a:cs typeface="Arial" panose="020B0604020202020204" pitchFamily="34" charset="0"/>
                        </a:rPr>
                        <a:t>32</a:t>
                      </a:r>
                    </a:p>
                  </a:txBody>
                  <a:tcPr marL="9290" marR="9290" marT="9290" marB="0" anchor="b"/>
                </a:tc>
                <a:tc>
                  <a:txBody>
                    <a:bodyPr/>
                    <a:lstStyle/>
                    <a:p>
                      <a:pPr algn="ctr" fontAlgn="b"/>
                      <a:r>
                        <a:rPr lang="sr-Cyrl-RS" sz="1600" b="0" i="0" u="none" strike="noStrike">
                          <a:solidFill>
                            <a:srgbClr val="002060"/>
                          </a:solidFill>
                          <a:effectLst/>
                          <a:latin typeface="Arial" panose="020B0604020202020204" pitchFamily="34" charset="0"/>
                          <a:cs typeface="Arial" panose="020B0604020202020204" pitchFamily="34" charset="0"/>
                        </a:rPr>
                        <a:t>УКУПНО</a:t>
                      </a:r>
                    </a:p>
                  </a:txBody>
                  <a:tcPr marL="9290" marR="9290" marT="9290"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97</a:t>
                      </a:r>
                    </a:p>
                  </a:txBody>
                  <a:tcPr marL="9290" marR="9290" marT="9290" marB="0" anchor="b"/>
                </a:tc>
                <a:tc>
                  <a:txBody>
                    <a:bodyPr/>
                    <a:lstStyle/>
                    <a:p>
                      <a:pPr algn="ctr" fontAlgn="b"/>
                      <a:r>
                        <a:rPr lang="en-US" sz="1600" b="0" i="0" u="none" strike="noStrike" dirty="0">
                          <a:solidFill>
                            <a:srgbClr val="002060"/>
                          </a:solidFill>
                          <a:effectLst/>
                          <a:latin typeface="Arial" panose="020B0604020202020204" pitchFamily="34" charset="0"/>
                          <a:cs typeface="Arial" panose="020B0604020202020204" pitchFamily="34" charset="0"/>
                        </a:rPr>
                        <a:t>114</a:t>
                      </a:r>
                    </a:p>
                  </a:txBody>
                  <a:tcPr marL="9290" marR="9290" marT="9290" marB="0" anchor="b"/>
                </a:tc>
                <a:tc>
                  <a:txBody>
                    <a:bodyPr/>
                    <a:lstStyle/>
                    <a:p>
                      <a:pPr algn="l" fontAlgn="b"/>
                      <a:r>
                        <a:rPr lang="en-US" sz="1600" b="0" i="0" u="none" strike="noStrike" dirty="0">
                          <a:solidFill>
                            <a:srgbClr val="002060"/>
                          </a:solidFill>
                          <a:effectLst/>
                          <a:latin typeface="Arial" panose="020B0604020202020204" pitchFamily="34" charset="0"/>
                          <a:cs typeface="Arial" panose="020B0604020202020204" pitchFamily="34" charset="0"/>
                        </a:rPr>
                        <a:t> </a:t>
                      </a:r>
                    </a:p>
                  </a:txBody>
                  <a:tcPr marL="9290" marR="9290" marT="9290" marB="0" anchor="b"/>
                </a:tc>
                <a:extLst>
                  <a:ext uri="{0D108BD9-81ED-4DB2-BD59-A6C34878D82A}">
                    <a16:rowId xmlns:a16="http://schemas.microsoft.com/office/drawing/2014/main" val="111894150"/>
                  </a:ext>
                </a:extLst>
              </a:tr>
            </a:tbl>
          </a:graphicData>
        </a:graphic>
      </p:graphicFrame>
    </p:spTree>
    <p:extLst>
      <p:ext uri="{BB962C8B-B14F-4D97-AF65-F5344CB8AC3E}">
        <p14:creationId xmlns:p14="http://schemas.microsoft.com/office/powerpoint/2010/main" val="592228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825A9-4C8E-499B-B212-4724C8ADD0D8}"/>
              </a:ext>
            </a:extLst>
          </p:cNvPr>
          <p:cNvSpPr>
            <a:spLocks noGrp="1"/>
          </p:cNvSpPr>
          <p:nvPr>
            <p:ph type="title"/>
          </p:nvPr>
        </p:nvSpPr>
        <p:spPr>
          <a:xfrm>
            <a:off x="728870" y="609599"/>
            <a:ext cx="10548729" cy="2372140"/>
          </a:xfrm>
        </p:spPr>
        <p:txBody>
          <a:bodyPr>
            <a:noAutofit/>
          </a:bodyPr>
          <a:lstStyle/>
          <a:p>
            <a:r>
              <a:rPr lang="sr-Cyrl-RS" sz="1800" dirty="0">
                <a:solidFill>
                  <a:schemeClr val="tx1"/>
                </a:solidFill>
                <a:latin typeface="Arial" panose="020B0604020202020204" pitchFamily="34" charset="0"/>
                <a:cs typeface="Arial" panose="020B0604020202020204" pitchFamily="34" charset="0"/>
              </a:rPr>
              <a:t>3. Ученици су у одговорима на ово питање имали велика одступања од тачних вредности, те је највише одговора садржао вредности много веће или много мање од стварних. Процена мере дужине ученицима је донела највише потешкоћа. Иако многи ученици одлично рачунају и одлично познају мерни систем, захтеви овог типа нису им познати, јер се готово не користе у свакодневној настави, те просторна перцепција није довољно развијена.</a:t>
            </a:r>
            <a:br>
              <a:rPr lang="sr-Latn-RS" sz="1800" dirty="0">
                <a:solidFill>
                  <a:schemeClr val="tx1"/>
                </a:solidFill>
                <a:latin typeface="Arial" panose="020B0604020202020204" pitchFamily="34" charset="0"/>
                <a:cs typeface="Arial" panose="020B0604020202020204" pitchFamily="34" charset="0"/>
              </a:rPr>
            </a:br>
            <a:r>
              <a:rPr lang="sr-Latn-RS" sz="1800" dirty="0">
                <a:solidFill>
                  <a:schemeClr val="tx1"/>
                </a:solidFill>
                <a:latin typeface="Arial" panose="020B0604020202020204" pitchFamily="34" charset="0"/>
                <a:cs typeface="Arial" panose="020B0604020202020204" pitchFamily="34" charset="0"/>
              </a:rPr>
              <a:t>-</a:t>
            </a:r>
            <a:r>
              <a:rPr lang="sr-Cyrl-RS" sz="1800" dirty="0">
                <a:solidFill>
                  <a:schemeClr val="tx1"/>
                </a:solidFill>
                <a:latin typeface="Arial" panose="020B0604020202020204" pitchFamily="34" charset="0"/>
                <a:cs typeface="Arial" panose="020B0604020202020204" pitchFamily="34" charset="0"/>
              </a:rPr>
              <a:t>свега </a:t>
            </a:r>
            <a:r>
              <a:rPr lang="sr-Latn-RS" sz="1800" dirty="0">
                <a:solidFill>
                  <a:schemeClr val="tx1"/>
                </a:solidFill>
                <a:latin typeface="Arial" panose="020B0604020202020204" pitchFamily="34" charset="0"/>
                <a:cs typeface="Arial" panose="020B0604020202020204" pitchFamily="34" charset="0"/>
              </a:rPr>
              <a:t>10,</a:t>
            </a:r>
            <a:r>
              <a:rPr lang="sr-Cyrl-RS" sz="1800" dirty="0">
                <a:solidFill>
                  <a:schemeClr val="tx1"/>
                </a:solidFill>
                <a:latin typeface="Arial" panose="020B0604020202020204" pitchFamily="34" charset="0"/>
                <a:cs typeface="Arial" panose="020B0604020202020204" pitchFamily="34" charset="0"/>
              </a:rPr>
              <a:t>5%  процењује тачност са грешком +-10м</a:t>
            </a:r>
            <a:br>
              <a:rPr lang="sr-Cyrl-RS" sz="1800" dirty="0">
                <a:solidFill>
                  <a:schemeClr val="tx1"/>
                </a:solidFill>
                <a:latin typeface="Arial" panose="020B0604020202020204" pitchFamily="34" charset="0"/>
                <a:cs typeface="Arial" panose="020B0604020202020204" pitchFamily="34" charset="0"/>
              </a:rPr>
            </a:br>
            <a:r>
              <a:rPr lang="sr-Cyrl-RS" sz="1800" dirty="0">
                <a:solidFill>
                  <a:schemeClr val="tx1"/>
                </a:solidFill>
                <a:latin typeface="Arial" panose="020B0604020202020204" pitchFamily="34" charset="0"/>
                <a:cs typeface="Arial" panose="020B0604020202020204" pitchFamily="34" charset="0"/>
              </a:rPr>
              <a:t>-26,5% ученика процењује да је дужина мања од 30м, ( тачан одговор је 57,7м)</a:t>
            </a:r>
            <a:br>
              <a:rPr lang="sr-Cyrl-RS" sz="1800" dirty="0">
                <a:solidFill>
                  <a:schemeClr val="tx1"/>
                </a:solidFill>
                <a:latin typeface="Arial" panose="020B0604020202020204" pitchFamily="34" charset="0"/>
                <a:cs typeface="Arial" panose="020B0604020202020204" pitchFamily="34" charset="0"/>
              </a:rPr>
            </a:br>
            <a:r>
              <a:rPr lang="sr-Cyrl-RS" sz="1800" dirty="0">
                <a:solidFill>
                  <a:schemeClr val="tx1"/>
                </a:solidFill>
                <a:latin typeface="Arial" panose="020B0604020202020204" pitchFamily="34" charset="0"/>
                <a:cs typeface="Arial" panose="020B0604020202020204" pitchFamily="34" charset="0"/>
              </a:rPr>
              <a:t>-30,3% ученика процењује да је дужина већа од 80м</a:t>
            </a:r>
            <a:endParaRPr lang="en-US" sz="1800" dirty="0">
              <a:solidFill>
                <a:schemeClr val="tx1"/>
              </a:solidFill>
              <a:latin typeface="Arial" panose="020B0604020202020204" pitchFamily="34" charset="0"/>
              <a:cs typeface="Arial" panose="020B0604020202020204" pitchFamily="34" charset="0"/>
            </a:endParaRPr>
          </a:p>
        </p:txBody>
      </p:sp>
      <p:graphicFrame>
        <p:nvGraphicFramePr>
          <p:cNvPr id="4" name="Chart 3"/>
          <p:cNvGraphicFramePr>
            <a:graphicFrameLocks/>
          </p:cNvGraphicFramePr>
          <p:nvPr>
            <p:extLst>
              <p:ext uri="{D42A27DB-BD31-4B8C-83A1-F6EECF244321}">
                <p14:modId xmlns:p14="http://schemas.microsoft.com/office/powerpoint/2010/main" val="1590615176"/>
              </p:ext>
            </p:extLst>
          </p:nvPr>
        </p:nvGraphicFramePr>
        <p:xfrm>
          <a:off x="914399" y="2954216"/>
          <a:ext cx="9073662" cy="36224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8684748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
  <TotalTime>1125</TotalTime>
  <Words>2271</Words>
  <Application>Microsoft Office PowerPoint</Application>
  <PresentationFormat>Widescreen</PresentationFormat>
  <Paragraphs>801</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Trebuchet MS</vt:lpstr>
      <vt:lpstr>Wingdings 3</vt:lpstr>
      <vt:lpstr>Facet</vt:lpstr>
      <vt:lpstr>PowerPoint Presentation</vt:lpstr>
      <vt:lpstr>Реализација</vt:lpstr>
      <vt:lpstr>Анкетни листић</vt:lpstr>
      <vt:lpstr>1. Питање:  Процени колико прозора има на старој школској згради  са којих се гледа ка Таковској улици. Тачан одговор: 44</vt:lpstr>
      <vt:lpstr>1.Ученици су занемарили прозоре у поткровљу и прозоре подрумских просторија, наиме фокусирали су на прозоре на спрату и приземљу којих има 18. Највише тачних и одговора приближно тачних одговара том броју. Тачан или приближно тачан одговор дало је свега 4 ученика(1,76%) од укупног броја анкетираних ученика што даље имплицира низак степен просторне перцепције.</vt:lpstr>
      <vt:lpstr>2. Питање: Процени колико прозора има стара школска зграда са  којих се гледа ка Ботаничкој башти. Тачан одговор: 15</vt:lpstr>
      <vt:lpstr>2. Ученици су пребројавали само прозоре учионица а занемаривали помоћне просторије. Тачан одговор дало је  3,54% ученика док је 44,69% ученика дало приближно тачан одговор. Мањи број прозора на датој страни школске зграде довео је до мањих одступања у односу на претходно питање. </vt:lpstr>
      <vt:lpstr>3. Питање:  Процени колико метара је дугачка стара школска зграда.     Тачан одговор је: 57.70м</vt:lpstr>
      <vt:lpstr>3. Ученици су у одговорима на ово питање имали велика одступања од тачних вредности, те је највише одговора садржао вредности много веће или много мање од стварних. Процена мере дужине ученицима је донела највише потешкоћа. Иако многи ученици одлично рачунају и одлично познају мерни систем, захтеви овог типа нису им познати, јер се готово не користе у свакодневној настави, те просторна перцепција није довољно развијена. -свега 10,5%  процењује тачност са грешком +-10м -26,5% ученика процењује да је дужина мања од 30м, ( тачан одговор је 57,7м) -30,3% ученика процењује да је дужина већа од 80м</vt:lpstr>
      <vt:lpstr>4. Питање:  Процени колико метара је широка стара  школска зграда Тачан одговор:  17.10м</vt:lpstr>
      <vt:lpstr>4. Ученици су код процене ширине школске зграде наишли на исте потешкоће као и у случају процене дужине. Претпоставља се да је недовољно заступљена практична настава и коришћење датих мера у реалном контексту. Ученицима су мере дужине и ширине апстрактне и немају осећај просторне удаљености. Налазимо неопходним да се више ради на повезивању теорије и праксе већ од првог циклуса образовања. 24% даје приближно тачан одговор, још 20% процењује добро,  35.7% ученика даје изузетно лошу процену тј. процењују дужину од 17,1м као већу од 40м,   </vt:lpstr>
      <vt:lpstr>5. Питање Ког геометријског облика су прозори на старој школској згради?  </vt:lpstr>
      <vt:lpstr>5. Код  петог питања - Ког геометријског облика су прозори на старој школској згради? *62.7% ученика уочило прозоре облика правоугаоника; *13,8% ученика уочило прозоре облика правоугаоника и полукруга; *само 6% ученика уочило различите облике на спрату (правоугаоници)  и приземљу (правоугаоник и полукруг)</vt:lpstr>
      <vt:lpstr>6. Питање: Колико степеника има од школског дворишта до улаза  у стару школску зграду? Тачан одговор: 18</vt:lpstr>
      <vt:lpstr>6. Ученичка процена броја степеника показује одређени степен одступања, али креће се у оквирима стандардне нормалне расподеле. За разлику од процене мере дужине/ширине, ученици са већом тачношћу процењују конкретне облике и предмете. Тачан одговор: 18 20.35% ученика тачно је проценило број степеника 33.63% дало је вредности приближне тачним </vt:lpstr>
      <vt:lpstr>7. Питање: Колико укупно има степеника од приземља  до спрата старе зграде? Тачан одговор: 62</vt:lpstr>
      <vt:lpstr>7. Више од половине ученика је при процени броја степеника узело у обзир само први део степеништа. Њихово опажање показало је да недовољно користе перцептивне способности у свакодневном животу, као и логичке операције. Тачан одговор 31+31=62 20.5% процењује тачно 68.6% процењује на мање од половине тачног броја </vt:lpstr>
      <vt:lpstr>Закључак-евалуација</vt:lpstr>
      <vt:lpstr>Импликације за даљи развој образовно-васпитног рада у установи</vt:lpstr>
      <vt:lpstr>Хвала на пажњи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МЕНТОР: БИЉАНА КОЈИЋ РЕАЛИЗАТОРИ: Ања Радошевић Нађа</dc:title>
  <dc:creator>Bilja Kojic</dc:creator>
  <cp:lastModifiedBy>Bilja Kojic</cp:lastModifiedBy>
  <cp:revision>87</cp:revision>
  <dcterms:created xsi:type="dcterms:W3CDTF">2020-02-01T15:00:20Z</dcterms:created>
  <dcterms:modified xsi:type="dcterms:W3CDTF">2020-07-03T10:42:47Z</dcterms:modified>
</cp:coreProperties>
</file>